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72" r:id="rId7"/>
    <p:sldId id="262" r:id="rId8"/>
    <p:sldId id="263" r:id="rId9"/>
    <p:sldId id="264" r:id="rId10"/>
    <p:sldId id="266" r:id="rId11"/>
    <p:sldId id="267" r:id="rId12"/>
    <p:sldId id="271" r:id="rId13"/>
    <p:sldId id="265" r:id="rId14"/>
    <p:sldId id="275" r:id="rId15"/>
    <p:sldId id="270" r:id="rId16"/>
    <p:sldId id="273"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7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7/22/2019</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96DFF08F-DC6B-4601-B491-B0F83F6DD2DA}" type="datetimeFigureOut">
              <a:rPr lang="en-US" dirty="0"/>
              <a:t>7/22/2019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7/22/2019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7/22/2019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7/22/2019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6DFF08F-DC6B-4601-B491-B0F83F6DD2DA}" type="datetimeFigureOut">
              <a:rPr lang="en-US" dirty="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96DFF08F-DC6B-4601-B491-B0F83F6DD2DA}" type="datetimeFigureOut">
              <a:rPr lang="en-US" dirty="0"/>
              <a:t>7/22/2019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7/22/2019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google.com/forms/d/e/1FAIpQLScsbvp-QmuDdMf3dNeF2a3qRXc6N0rhPva7U4KTjH3LrisYxA/viewform" TargetMode="External"/><Relationship Id="rId2" Type="http://schemas.openxmlformats.org/officeDocument/2006/relationships/hyperlink" Target="http://www.orot.ac.il/rehovot/B-Ed/B-Ed-yeshiva/Pages/B-Ed-yeshiva-educational-program.aspx" TargetMode="External"/><Relationship Id="rId1" Type="http://schemas.openxmlformats.org/officeDocument/2006/relationships/slideLayout" Target="../slideLayouts/slideLayout2.xml"/><Relationship Id="rId5" Type="http://schemas.openxmlformats.org/officeDocument/2006/relationships/hyperlink" Target="https://docs.google.com/forms/d/e/1FAIpQLSeJK4pJ1h68BJq8QCCkTDvb6ICP14j5M8RKCAjorp27QkKy9w/viewform" TargetMode="External"/><Relationship Id="rId4" Type="http://schemas.openxmlformats.org/officeDocument/2006/relationships/hyperlink" Target="https://docs.google.com/forms/d/e/1FAIpQLSe_AWaCBsUPgZO49EAn6m62VRv9GU-JKoy16uwf8HVSRNj_rw/viewfor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adiel@orot.ac.il" TargetMode="External"/><Relationship Id="rId2" Type="http://schemas.openxmlformats.org/officeDocument/2006/relationships/hyperlink" Target="http://online.orot.ac.i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gavrielhanuka@gmail.com" TargetMode="External"/><Relationship Id="rId7" Type="http://schemas.openxmlformats.org/officeDocument/2006/relationships/hyperlink" Target="mailto:avish1020@gmail.com" TargetMode="External"/><Relationship Id="rId2" Type="http://schemas.openxmlformats.org/officeDocument/2006/relationships/hyperlink" Target="mailto:menachem3318@gmail.com" TargetMode="External"/><Relationship Id="rId1" Type="http://schemas.openxmlformats.org/officeDocument/2006/relationships/slideLayout" Target="../slideLayouts/slideLayout2.xml"/><Relationship Id="rId6" Type="http://schemas.openxmlformats.org/officeDocument/2006/relationships/hyperlink" Target="mailto:ohadb@orot.ac.il" TargetMode="External"/><Relationship Id="rId5" Type="http://schemas.openxmlformats.org/officeDocument/2006/relationships/hyperlink" Target="mailto:matanya@orot.ac.il" TargetMode="External"/><Relationship Id="rId4" Type="http://schemas.openxmlformats.org/officeDocument/2006/relationships/hyperlink" Target="mailto:yossylo@googlemail.co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itay@orot.ac.il" TargetMode="External"/><Relationship Id="rId2" Type="http://schemas.openxmlformats.org/officeDocument/2006/relationships/hyperlink" Target="https://orot.ac.il/node/2255" TargetMode="External"/><Relationship Id="rId1" Type="http://schemas.openxmlformats.org/officeDocument/2006/relationships/slideLayout" Target="../slideLayouts/slideLayout2.xml"/><Relationship Id="rId4" Type="http://schemas.openxmlformats.org/officeDocument/2006/relationships/hyperlink" Target="mailto:eilon@orot.ac.il"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orot.ac.il/rehovot/B-Ed/B-Ed-yeshiva/Pages/B-Ed-yeshiva-tuition-yeshiva-graduate.aspx" TargetMode="External"/><Relationship Id="rId3" Type="http://schemas.openxmlformats.org/officeDocument/2006/relationships/hyperlink" Target="http://www.orot.ac.il/rehovot/B-Ed/B-Ed-yeshiva/Pages/B-Ed-yeshiva-tuition-holon.aspx" TargetMode="External"/><Relationship Id="rId7" Type="http://schemas.openxmlformats.org/officeDocument/2006/relationships/hyperlink" Target="http://www.orot.ac.il/rehovot/B-Ed/B-Ed-yeshiva/Pages/B-Ed-yeshiva-tuition-shaalabim.aspx" TargetMode="External"/><Relationship Id="rId2" Type="http://schemas.openxmlformats.org/officeDocument/2006/relationships/hyperlink" Target="mailto:bracha@orot.ac.il" TargetMode="External"/><Relationship Id="rId1" Type="http://schemas.openxmlformats.org/officeDocument/2006/relationships/slideLayout" Target="../slideLayouts/slideLayout2.xml"/><Relationship Id="rId6" Type="http://schemas.openxmlformats.org/officeDocument/2006/relationships/hyperlink" Target="http://www.orot.ac.il/rehovot/B-Ed/B-Ed-yeshiva/Pages/b-ed-yeshiva-tuition-torat.aspx" TargetMode="External"/><Relationship Id="rId5" Type="http://schemas.openxmlformats.org/officeDocument/2006/relationships/hyperlink" Target="http://www.orot.ac.il/rehovot/B-Ed/B-Ed-yeshiva/Pages/B-Ed-yeshiva-tuition-bet-orot.aspx" TargetMode="External"/><Relationship Id="rId4" Type="http://schemas.openxmlformats.org/officeDocument/2006/relationships/hyperlink" Target="http://www.orot.ac.il/rehovot/B-Ed/B-Ed-yeshiva/Pages/B-Ed-yeshiva-tuition-pt-rg.asp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merav@orot.ac.il" TargetMode="External"/><Relationship Id="rId2" Type="http://schemas.openxmlformats.org/officeDocument/2006/relationships/hyperlink" Target="http://www.orot.ac.il/rehovot/student/examination-schedule/Pages/examination-schedule.aspx" TargetMode="External"/><Relationship Id="rId1" Type="http://schemas.openxmlformats.org/officeDocument/2006/relationships/slideLayout" Target="../slideLayouts/slideLayout2.xml"/><Relationship Id="rId5" Type="http://schemas.openxmlformats.org/officeDocument/2006/relationships/hyperlink" Target="mailto:haim-b@orot.ac.il" TargetMode="External"/><Relationship Id="rId4" Type="http://schemas.openxmlformats.org/officeDocument/2006/relationships/hyperlink" Target="http://www.orot.ac.il/rehovot/B-Ed/B-Ed-yeshiva/Pages/tests.asp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einav@orot.ac.il" TargetMode="External"/><Relationship Id="rId2" Type="http://schemas.openxmlformats.org/officeDocument/2006/relationships/hyperlink" Target="mailto:hanoch@orot.ac.il" TargetMode="External"/><Relationship Id="rId1" Type="http://schemas.openxmlformats.org/officeDocument/2006/relationships/slideLayout" Target="../slideLayouts/slideLayout2.xml"/><Relationship Id="rId6" Type="http://schemas.openxmlformats.org/officeDocument/2006/relationships/hyperlink" Target="mailto:eilon@orot.ac.il" TargetMode="External"/><Relationship Id="rId5" Type="http://schemas.openxmlformats.org/officeDocument/2006/relationships/hyperlink" Target="mailto:itay@orot.ac.il" TargetMode="External"/><Relationship Id="rId4" Type="http://schemas.openxmlformats.org/officeDocument/2006/relationships/hyperlink" Target="mailto:meitaly@orot.ac.il"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0.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hyperlink" Target="mailto:tamarl@orot.ac.il" TargetMode="External"/><Relationship Id="rId2" Type="http://schemas.openxmlformats.org/officeDocument/2006/relationships/hyperlink" Target="http://www.orot.ac.il/rehovot/registration/Pages/registration-B-Ed-yeshiva.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rot.ac.il/rehovot/B-Ed/B-Ed-yeshiva/Pages/B-Ed-yeshiva-academic-calender-friday.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nirit@orot.ac.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rot.ac.il/rehovot/B-Ed/B-Ed-yeshiva/Pages/bed-yeshiva-general-studies1.aspx" TargetMode="External"/><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orot.ac.il/node/225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ברוכים הבאים!</a:t>
            </a:r>
            <a:br>
              <a:rPr lang="he-IL" dirty="0" smtClean="0"/>
            </a:br>
            <a:r>
              <a:rPr lang="he-IL" sz="4400" dirty="0" smtClean="0"/>
              <a:t>מכללת "אורות ישראל" קמפוס רחובות</a:t>
            </a:r>
            <a:endParaRPr lang="he-IL" dirty="0"/>
          </a:p>
        </p:txBody>
      </p:sp>
      <p:sp>
        <p:nvSpPr>
          <p:cNvPr id="3" name="כותרת משנה 2"/>
          <p:cNvSpPr>
            <a:spLocks noGrp="1"/>
          </p:cNvSpPr>
          <p:nvPr>
            <p:ph type="subTitle" idx="1"/>
          </p:nvPr>
        </p:nvSpPr>
        <p:spPr/>
        <p:txBody>
          <a:bodyPr/>
          <a:lstStyle/>
          <a:p>
            <a:r>
              <a:rPr lang="he-IL" dirty="0" smtClean="0"/>
              <a:t>תכנית השלוחות ובני הישיבות</a:t>
            </a:r>
          </a:p>
          <a:p>
            <a:r>
              <a:rPr lang="he-IL" dirty="0" smtClean="0"/>
              <a:t>והסבת אקדמאים להוראה</a:t>
            </a:r>
          </a:p>
          <a:p>
            <a:r>
              <a:rPr lang="he-IL" dirty="0" smtClean="0"/>
              <a:t>ימי ו'</a:t>
            </a:r>
            <a:endParaRPr lang="he-IL" dirty="0"/>
          </a:p>
        </p:txBody>
      </p:sp>
      <p:pic>
        <p:nvPicPr>
          <p:cNvPr id="4" name="תמונה 3"/>
          <p:cNvPicPr/>
          <p:nvPr/>
        </p:nvPicPr>
        <p:blipFill>
          <a:blip r:embed="rId2">
            <a:extLst>
              <a:ext uri="{28A0092B-C50C-407E-A947-70E740481C1C}">
                <a14:useLocalDpi xmlns:a14="http://schemas.microsoft.com/office/drawing/2010/main" val="0"/>
              </a:ext>
            </a:extLst>
          </a:blip>
          <a:srcRect/>
          <a:stretch>
            <a:fillRect/>
          </a:stretch>
        </p:blipFill>
        <p:spPr bwMode="auto">
          <a:xfrm>
            <a:off x="4873211" y="412153"/>
            <a:ext cx="2449475" cy="1459678"/>
          </a:xfrm>
          <a:prstGeom prst="rect">
            <a:avLst/>
          </a:prstGeom>
          <a:noFill/>
          <a:ln>
            <a:noFill/>
          </a:ln>
        </p:spPr>
      </p:pic>
    </p:spTree>
    <p:extLst>
      <p:ext uri="{BB962C8B-B14F-4D97-AF65-F5344CB8AC3E}">
        <p14:creationId xmlns:p14="http://schemas.microsoft.com/office/powerpoint/2010/main" val="331740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179293"/>
            <a:ext cx="9875520" cy="1356360"/>
          </a:xfrm>
        </p:spPr>
        <p:txBody>
          <a:bodyPr/>
          <a:lstStyle/>
          <a:p>
            <a:pPr algn="r"/>
            <a:r>
              <a:rPr lang="he-IL" b="1" dirty="0" smtClean="0"/>
              <a:t>מערכת השיעורים ושיבוץ לקורסים</a:t>
            </a:r>
            <a:endParaRPr lang="he-IL" b="1" dirty="0"/>
          </a:p>
        </p:txBody>
      </p:sp>
      <p:sp>
        <p:nvSpPr>
          <p:cNvPr id="3" name="מציין מיקום תוכן 2"/>
          <p:cNvSpPr>
            <a:spLocks noGrp="1"/>
          </p:cNvSpPr>
          <p:nvPr>
            <p:ph idx="1"/>
          </p:nvPr>
        </p:nvSpPr>
        <p:spPr>
          <a:xfrm>
            <a:off x="390145" y="1398494"/>
            <a:ext cx="11338560" cy="5195944"/>
          </a:xfrm>
        </p:spPr>
        <p:txBody>
          <a:bodyPr>
            <a:normAutofit fontScale="77500" lnSpcReduction="20000"/>
          </a:bodyPr>
          <a:lstStyle/>
          <a:p>
            <a:pPr marL="45720" indent="0">
              <a:buNone/>
            </a:pPr>
            <a:r>
              <a:rPr lang="he-IL" dirty="0" smtClean="0"/>
              <a:t>ביצוע דרישות הלימודים בהתאם ל</a:t>
            </a:r>
            <a:r>
              <a:rPr lang="he-IL" b="1" dirty="0" smtClean="0"/>
              <a:t>מתווה לימודים </a:t>
            </a:r>
            <a:r>
              <a:rPr lang="he-IL" dirty="0" smtClean="0"/>
              <a:t>ייעשה ע"י שיבוץ לקורסים שב</a:t>
            </a:r>
            <a:r>
              <a:rPr lang="he-IL" b="1" dirty="0" smtClean="0"/>
              <a:t>מערכת השיעורים </a:t>
            </a:r>
            <a:r>
              <a:rPr lang="he-IL" dirty="0" smtClean="0"/>
              <a:t>הפרונטאליים והמתוקשבים. </a:t>
            </a:r>
          </a:p>
          <a:p>
            <a:pPr marL="45720" indent="0">
              <a:buNone/>
            </a:pPr>
            <a:r>
              <a:rPr lang="he-IL" b="1" dirty="0"/>
              <a:t>חשוב להבהיר </a:t>
            </a:r>
            <a:r>
              <a:rPr lang="he-IL" dirty="0"/>
              <a:t>כי על התלמיד מוטלת האחריות לבנות את תכנית הלימודים שלו בהתאם למתווה הלימודים, למסלול ולהתמחויות אותם בחר. מומלץ לגבש תכנית שנתית בשיתוף או באישור יועץ הלימודים. על התלמיד לבדוק במידע האישי שהשיבוץ אכן התבצע</a:t>
            </a:r>
            <a:r>
              <a:rPr lang="he-IL" dirty="0" smtClean="0"/>
              <a:t>.</a:t>
            </a:r>
          </a:p>
          <a:p>
            <a:pPr marL="45720" indent="0">
              <a:buNone/>
            </a:pPr>
            <a:r>
              <a:rPr lang="he-IL" dirty="0"/>
              <a:t>לכל קורס במכללה </a:t>
            </a:r>
            <a:r>
              <a:rPr lang="he-IL" b="1" dirty="0"/>
              <a:t>חובה</a:t>
            </a:r>
            <a:r>
              <a:rPr lang="he-IL" dirty="0"/>
              <a:t> להשתבץ מראש, עד שבועיים לפני פתיחת הקורס.</a:t>
            </a:r>
          </a:p>
          <a:p>
            <a:pPr marL="45720" indent="0">
              <a:buNone/>
            </a:pPr>
            <a:r>
              <a:rPr lang="he-IL" dirty="0" smtClean="0"/>
              <a:t>להורדת טופס עם </a:t>
            </a:r>
            <a:r>
              <a:rPr lang="he-IL" b="1" dirty="0" smtClean="0"/>
              <a:t>מערכת השיעורים </a:t>
            </a:r>
            <a:r>
              <a:rPr lang="he-IL" dirty="0" smtClean="0"/>
              <a:t>לשנה זו, וכן טופס עם </a:t>
            </a:r>
            <a:r>
              <a:rPr lang="he-IL" b="1" dirty="0" smtClean="0"/>
              <a:t>הקורסים המתוקשבים </a:t>
            </a:r>
            <a:r>
              <a:rPr lang="he-IL" dirty="0" smtClean="0"/>
              <a:t>לשנה הקרובה, </a:t>
            </a:r>
            <a:r>
              <a:rPr lang="he-IL" b="1" dirty="0" smtClean="0"/>
              <a:t>יש ללחוץ </a:t>
            </a:r>
            <a:r>
              <a:rPr lang="he-IL" b="1" dirty="0" smtClean="0">
                <a:hlinkClick r:id="rId2"/>
              </a:rPr>
              <a:t>כאן</a:t>
            </a:r>
            <a:r>
              <a:rPr lang="he-IL" b="1" dirty="0" smtClean="0"/>
              <a:t>.</a:t>
            </a:r>
          </a:p>
          <a:p>
            <a:pPr marL="45720" indent="0">
              <a:buNone/>
            </a:pPr>
            <a:endParaRPr lang="he-IL" b="1" dirty="0" smtClean="0"/>
          </a:p>
          <a:p>
            <a:pPr marL="45720" indent="0">
              <a:buNone/>
            </a:pPr>
            <a:r>
              <a:rPr lang="he-IL" sz="2400" b="1" dirty="0" smtClean="0"/>
              <a:t>כיצד נרשמים?</a:t>
            </a:r>
          </a:p>
          <a:p>
            <a:pPr marL="45720" indent="0">
              <a:buNone/>
            </a:pPr>
            <a:r>
              <a:rPr lang="he-IL" dirty="0" smtClean="0"/>
              <a:t>מסמנים את הקורסים הרצויים בקישורים הבאים:</a:t>
            </a:r>
          </a:p>
          <a:p>
            <a:pPr marL="45720" indent="0">
              <a:buNone/>
            </a:pPr>
            <a:endParaRPr lang="he-IL" sz="1000" dirty="0" smtClean="0"/>
          </a:p>
          <a:p>
            <a:pPr marL="45720" indent="0">
              <a:lnSpc>
                <a:spcPct val="170000"/>
              </a:lnSpc>
              <a:spcBef>
                <a:spcPts val="0"/>
              </a:spcBef>
              <a:buNone/>
            </a:pPr>
            <a:r>
              <a:rPr lang="he-IL" sz="2100" dirty="0"/>
              <a:t>קורסים </a:t>
            </a:r>
            <a:r>
              <a:rPr lang="he-IL" sz="2100" dirty="0" smtClean="0"/>
              <a:t>פרונטליים: </a:t>
            </a:r>
            <a:r>
              <a:rPr lang="en-US" u="sng" dirty="0" smtClean="0">
                <a:hlinkClick r:id="rId3"/>
              </a:rPr>
              <a:t>https://</a:t>
            </a:r>
            <a:r>
              <a:rPr lang="en-US" sz="2100" u="sng" dirty="0" smtClean="0">
                <a:hlinkClick r:id="rId3"/>
              </a:rPr>
              <a:t>docs.google.com/forms/d/e/1FAIpQLScsbvp-QmuDdMf3dNeF2a3qRXc6N0rhPva7U4KTjH3LrisYxA/viewform</a:t>
            </a:r>
            <a:endParaRPr lang="en-US" sz="2100" u="sng" dirty="0" smtClean="0"/>
          </a:p>
          <a:p>
            <a:pPr marL="45720" indent="0">
              <a:lnSpc>
                <a:spcPct val="170000"/>
              </a:lnSpc>
              <a:spcBef>
                <a:spcPts val="0"/>
              </a:spcBef>
              <a:buNone/>
            </a:pPr>
            <a:r>
              <a:rPr lang="he-IL" sz="2100" dirty="0" smtClean="0"/>
              <a:t>קורסים </a:t>
            </a:r>
            <a:r>
              <a:rPr lang="he-IL" sz="2100" dirty="0"/>
              <a:t>מתוקשבים: </a:t>
            </a:r>
            <a:r>
              <a:rPr lang="en-US" sz="2100" dirty="0" smtClean="0">
                <a:hlinkClick r:id="rId4"/>
              </a:rPr>
              <a:t>https</a:t>
            </a:r>
            <a:r>
              <a:rPr lang="en-US" sz="2100" dirty="0">
                <a:hlinkClick r:id="rId4"/>
              </a:rPr>
              <a:t>://docs.google.com/forms/d/e/1FAIpQLSe_AWaCBsUPgZO49EAn6m62VRv9GU-JKoy16uwf8H</a:t>
            </a:r>
            <a:r>
              <a:rPr lang="en-US" u="sng" dirty="0" smtClean="0">
                <a:hlinkClick r:id="rId4"/>
              </a:rPr>
              <a:t>VSRNj_rw/viewform</a:t>
            </a:r>
            <a:endParaRPr lang="en-US" dirty="0"/>
          </a:p>
          <a:p>
            <a:pPr marL="45720" indent="0">
              <a:lnSpc>
                <a:spcPct val="170000"/>
              </a:lnSpc>
              <a:spcBef>
                <a:spcPts val="0"/>
              </a:spcBef>
              <a:buNone/>
            </a:pPr>
            <a:r>
              <a:rPr lang="he-IL" dirty="0"/>
              <a:t>הנחיה </a:t>
            </a:r>
            <a:r>
              <a:rPr lang="he-IL" dirty="0" smtClean="0"/>
              <a:t>סמינריונית: </a:t>
            </a:r>
            <a:r>
              <a:rPr lang="en-US" u="sng" dirty="0" smtClean="0">
                <a:hlinkClick r:id="rId5"/>
              </a:rPr>
              <a:t>https://docs.google.com/forms/d/e/1FAIpQLSeJK4pJ1h68BJq8QCCkTDvb6ICP14j5M8RKCAjorp27QkKy9w/viewform</a:t>
            </a:r>
            <a:endParaRPr lang="en-US" dirty="0"/>
          </a:p>
        </p:txBody>
      </p:sp>
    </p:spTree>
    <p:extLst>
      <p:ext uri="{BB962C8B-B14F-4D97-AF65-F5344CB8AC3E}">
        <p14:creationId xmlns:p14="http://schemas.microsoft.com/office/powerpoint/2010/main" val="2579421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609600"/>
            <a:ext cx="9875520" cy="1154654"/>
          </a:xfrm>
        </p:spPr>
        <p:txBody>
          <a:bodyPr>
            <a:normAutofit/>
          </a:bodyPr>
          <a:lstStyle/>
          <a:p>
            <a:pPr algn="r"/>
            <a:r>
              <a:rPr lang="he-IL" sz="3200" b="1" dirty="0" smtClean="0"/>
              <a:t>קורסים מתוקשבים</a:t>
            </a:r>
            <a:endParaRPr lang="he-IL" sz="3200" b="1" dirty="0"/>
          </a:p>
        </p:txBody>
      </p:sp>
      <p:sp>
        <p:nvSpPr>
          <p:cNvPr id="3" name="מציין מיקום תוכן 2"/>
          <p:cNvSpPr>
            <a:spLocks noGrp="1"/>
          </p:cNvSpPr>
          <p:nvPr>
            <p:ph idx="1"/>
          </p:nvPr>
        </p:nvSpPr>
        <p:spPr>
          <a:xfrm>
            <a:off x="989704" y="1484555"/>
            <a:ext cx="10026167" cy="4862457"/>
          </a:xfrm>
        </p:spPr>
        <p:txBody>
          <a:bodyPr>
            <a:normAutofit fontScale="92500" lnSpcReduction="20000"/>
          </a:bodyPr>
          <a:lstStyle/>
          <a:p>
            <a:pPr marL="45720" indent="0">
              <a:buNone/>
            </a:pPr>
            <a:r>
              <a:rPr lang="he-IL" dirty="0" smtClean="0"/>
              <a:t>כאמור, את חלק מהקורסים המופיעים במתווה הלימודים, ניתן </a:t>
            </a:r>
            <a:r>
              <a:rPr lang="he-IL" sz="1800" dirty="0" smtClean="0"/>
              <a:t>(לא חובה) </a:t>
            </a:r>
            <a:r>
              <a:rPr lang="he-IL" dirty="0" smtClean="0"/>
              <a:t>ללמוד באופן מתוקשב דרך המחשב.</a:t>
            </a:r>
          </a:p>
          <a:p>
            <a:pPr marL="45720" indent="0">
              <a:buNone/>
            </a:pPr>
            <a:r>
              <a:rPr lang="he-IL" dirty="0" smtClean="0"/>
              <a:t>כל קורס מתוקשב מתקיים במהלך השנה מכסלו ועד תמוז.</a:t>
            </a:r>
          </a:p>
          <a:p>
            <a:pPr marL="45720" indent="0">
              <a:buNone/>
            </a:pPr>
            <a:r>
              <a:rPr lang="he-IL" dirty="0" smtClean="0"/>
              <a:t>כל קורס מחולק למטלות שיש להגישן עד המועד המצוין.</a:t>
            </a:r>
          </a:p>
          <a:p>
            <a:pPr marL="45720" indent="0">
              <a:buNone/>
            </a:pPr>
            <a:r>
              <a:rPr lang="he-IL" dirty="0" smtClean="0"/>
              <a:t>לאחר התאריך האחרון להגשה – </a:t>
            </a:r>
            <a:r>
              <a:rPr lang="he-IL" b="1" dirty="0" smtClean="0"/>
              <a:t>לא תתאפשר </a:t>
            </a:r>
            <a:r>
              <a:rPr lang="he-IL" dirty="0" smtClean="0"/>
              <a:t>הגשת מטלה ו</a:t>
            </a:r>
            <a:r>
              <a:rPr lang="he-IL" b="1" dirty="0" smtClean="0"/>
              <a:t>הקורס ייסגר</a:t>
            </a:r>
            <a:r>
              <a:rPr lang="he-IL" dirty="0" smtClean="0"/>
              <a:t>.</a:t>
            </a:r>
          </a:p>
          <a:p>
            <a:pPr marL="45720" indent="0">
              <a:buNone/>
            </a:pPr>
            <a:r>
              <a:rPr lang="he-IL" dirty="0" smtClean="0"/>
              <a:t>קורס שהופסק באמצע שנה </a:t>
            </a:r>
            <a:r>
              <a:rPr lang="he-IL" b="1" dirty="0" smtClean="0"/>
              <a:t>לא נשמר </a:t>
            </a:r>
            <a:r>
              <a:rPr lang="he-IL" dirty="0" smtClean="0"/>
              <a:t>לשנה הבאה, ויש ללמוד אותו מחדש.</a:t>
            </a:r>
          </a:p>
          <a:p>
            <a:pPr marL="45720" indent="0">
              <a:buNone/>
            </a:pPr>
            <a:endParaRPr lang="he-IL" dirty="0" smtClean="0"/>
          </a:p>
          <a:p>
            <a:pPr marL="45720" indent="0">
              <a:buNone/>
            </a:pPr>
            <a:r>
              <a:rPr lang="he-IL" sz="2400" b="1" dirty="0"/>
              <a:t>איך נכנסים לקורסים המתוקשבים באתר?</a:t>
            </a:r>
          </a:p>
          <a:p>
            <a:pPr marL="45720" indent="0">
              <a:buNone/>
            </a:pPr>
            <a:r>
              <a:rPr lang="he-IL" dirty="0"/>
              <a:t>נכנסים באתר המכללה </a:t>
            </a:r>
            <a:r>
              <a:rPr lang="he-IL" dirty="0" err="1" smtClean="0"/>
              <a:t>למוודל</a:t>
            </a:r>
            <a:r>
              <a:rPr lang="he-IL" dirty="0" smtClean="0"/>
              <a:t> (למידה מרחוק), </a:t>
            </a:r>
            <a:r>
              <a:rPr lang="he-IL" dirty="0"/>
              <a:t>או ישירות לכתובת </a:t>
            </a:r>
            <a:r>
              <a:rPr lang="en-US" dirty="0">
                <a:hlinkClick r:id="rId2"/>
              </a:rPr>
              <a:t>http://online.orot.ac.il/</a:t>
            </a:r>
            <a:r>
              <a:rPr lang="he-IL" dirty="0"/>
              <a:t> </a:t>
            </a:r>
          </a:p>
          <a:p>
            <a:pPr marL="45720" indent="0">
              <a:buNone/>
            </a:pPr>
            <a:r>
              <a:rPr lang="he-IL" dirty="0" smtClean="0"/>
              <a:t>כאן יופיעו כל הקורסים המתוקשבים אליהם שובצת וקורסים פרונטאליים שיש להם אתר מלווה קורס.</a:t>
            </a:r>
          </a:p>
          <a:p>
            <a:pPr marL="45720" indent="0">
              <a:buNone/>
            </a:pPr>
            <a:r>
              <a:rPr lang="he-IL" dirty="0" smtClean="0"/>
              <a:t>לקבלת </a:t>
            </a:r>
            <a:r>
              <a:rPr lang="he-IL" dirty="0"/>
              <a:t>שם משתמש וסיסמה, יש לשלוח בקשה למר </a:t>
            </a:r>
            <a:r>
              <a:rPr lang="he-IL" b="1" dirty="0" smtClean="0"/>
              <a:t>מוזס משה </a:t>
            </a:r>
            <a:r>
              <a:rPr lang="he-IL" dirty="0" smtClean="0"/>
              <a:t>בדוא"ל </a:t>
            </a:r>
            <a:r>
              <a:rPr lang="en-US" dirty="0" smtClean="0">
                <a:hlinkClick r:id="rId3"/>
              </a:rPr>
              <a:t>moshem@orot.ac.il</a:t>
            </a:r>
            <a:endParaRPr lang="he-IL" dirty="0"/>
          </a:p>
          <a:p>
            <a:pPr marL="45720" indent="0">
              <a:buNone/>
            </a:pPr>
            <a:r>
              <a:rPr lang="he-IL" dirty="0" smtClean="0"/>
              <a:t>שם המשתמש והסיסמה זהים גם לכניסה למידע האישי וגם </a:t>
            </a:r>
            <a:r>
              <a:rPr lang="he-IL" dirty="0" err="1" smtClean="0"/>
              <a:t>למוודל</a:t>
            </a:r>
            <a:r>
              <a:rPr lang="he-IL" dirty="0" smtClean="0"/>
              <a:t>.</a:t>
            </a:r>
            <a:endParaRPr lang="he-IL" dirty="0"/>
          </a:p>
          <a:p>
            <a:pPr marL="45720" indent="0">
              <a:buNone/>
            </a:pPr>
            <a:endParaRPr lang="he-IL" dirty="0" smtClean="0"/>
          </a:p>
        </p:txBody>
      </p:sp>
    </p:spTree>
    <p:extLst>
      <p:ext uri="{BB962C8B-B14F-4D97-AF65-F5344CB8AC3E}">
        <p14:creationId xmlns:p14="http://schemas.microsoft.com/office/powerpoint/2010/main" val="3999514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60960"/>
            <a:ext cx="9875520" cy="1356360"/>
          </a:xfrm>
        </p:spPr>
        <p:txBody>
          <a:bodyPr>
            <a:normAutofit/>
          </a:bodyPr>
          <a:lstStyle/>
          <a:p>
            <a:pPr algn="r"/>
            <a:r>
              <a:rPr lang="he-IL" sz="3200" b="1" dirty="0"/>
              <a:t>עבודה מעשית</a:t>
            </a:r>
          </a:p>
        </p:txBody>
      </p:sp>
      <p:sp>
        <p:nvSpPr>
          <p:cNvPr id="3" name="מציין מיקום תוכן 2"/>
          <p:cNvSpPr>
            <a:spLocks noGrp="1"/>
          </p:cNvSpPr>
          <p:nvPr>
            <p:ph idx="1"/>
          </p:nvPr>
        </p:nvSpPr>
        <p:spPr>
          <a:xfrm>
            <a:off x="1032734" y="1417320"/>
            <a:ext cx="10257058" cy="5166360"/>
          </a:xfrm>
        </p:spPr>
        <p:txBody>
          <a:bodyPr>
            <a:normAutofit/>
          </a:bodyPr>
          <a:lstStyle/>
          <a:p>
            <a:pPr marL="45720" indent="0">
              <a:buNone/>
            </a:pPr>
            <a:r>
              <a:rPr lang="he-IL" dirty="0" smtClean="0"/>
              <a:t>עבודה מעשית (הדרכה הפדגוגית) היא התנסות בהוראה בבית ספר.</a:t>
            </a:r>
          </a:p>
          <a:p>
            <a:pPr marL="45720" indent="0">
              <a:buNone/>
            </a:pPr>
            <a:r>
              <a:rPr lang="he-IL" b="1" dirty="0" smtClean="0"/>
              <a:t>היקף ש"ש – </a:t>
            </a:r>
            <a:r>
              <a:rPr lang="he-IL" dirty="0" smtClean="0"/>
              <a:t>סה"כ 12 ש"ש, חובה להתחיל בהתמחות הראשית.</a:t>
            </a:r>
          </a:p>
          <a:p>
            <a:pPr marL="45720" indent="0">
              <a:buNone/>
            </a:pPr>
            <a:r>
              <a:rPr lang="he-IL" b="1" dirty="0" smtClean="0"/>
              <a:t>מיקום</a:t>
            </a:r>
            <a:r>
              <a:rPr lang="he-IL" dirty="0" smtClean="0"/>
              <a:t> – בפריסה ארצית בהתאם לביקוש.</a:t>
            </a:r>
          </a:p>
          <a:p>
            <a:pPr marL="45720" indent="0">
              <a:buNone/>
            </a:pPr>
            <a:r>
              <a:rPr lang="he-IL" b="1" dirty="0" smtClean="0"/>
              <a:t>תקופת ההתנסות – </a:t>
            </a:r>
            <a:r>
              <a:rPr lang="he-IL" dirty="0" smtClean="0"/>
              <a:t>מיד לאחר חג סוכות ועד סוף שנת הלימודים.</a:t>
            </a:r>
          </a:p>
          <a:p>
            <a:pPr marL="45720" indent="0">
              <a:buNone/>
            </a:pPr>
            <a:r>
              <a:rPr lang="he-IL" b="1" dirty="0" smtClean="0"/>
              <a:t>תנאי סף – </a:t>
            </a:r>
            <a:r>
              <a:rPr lang="he-IL" dirty="0" smtClean="0"/>
              <a:t>ביצוע</a:t>
            </a:r>
            <a:r>
              <a:rPr lang="he-IL" b="1" dirty="0" smtClean="0"/>
              <a:t> </a:t>
            </a:r>
            <a:r>
              <a:rPr lang="he-IL" dirty="0" smtClean="0"/>
              <a:t>שני </a:t>
            </a:r>
            <a:r>
              <a:rPr lang="he-IL" dirty="0"/>
              <a:t>קורסי דרכי </a:t>
            </a:r>
            <a:r>
              <a:rPr lang="he-IL" dirty="0" smtClean="0"/>
              <a:t>הוראה בהתמחות, במקביל להתנסות.</a:t>
            </a:r>
          </a:p>
          <a:p>
            <a:pPr marL="45720" indent="0">
              <a:buNone/>
            </a:pPr>
            <a:r>
              <a:rPr lang="he-IL" dirty="0" smtClean="0"/>
              <a:t>בקשת </a:t>
            </a:r>
            <a:r>
              <a:rPr lang="he-IL" b="1" dirty="0" smtClean="0"/>
              <a:t>שיבוץ</a:t>
            </a:r>
            <a:r>
              <a:rPr lang="he-IL" dirty="0" smtClean="0"/>
              <a:t> לעבודה מעשית יש לשלוח למרכז ההתמחות:</a:t>
            </a:r>
          </a:p>
          <a:p>
            <a:pPr marL="274320" lvl="1" indent="0">
              <a:buNone/>
            </a:pPr>
            <a:r>
              <a:rPr lang="he-IL" dirty="0" smtClean="0"/>
              <a:t>תלמוד – הרב </a:t>
            </a:r>
            <a:r>
              <a:rPr lang="he-IL" b="1" dirty="0" smtClean="0"/>
              <a:t>מנחם קליין</a:t>
            </a:r>
            <a:r>
              <a:rPr lang="he-IL" dirty="0" smtClean="0"/>
              <a:t>: </a:t>
            </a:r>
            <a:r>
              <a:rPr lang="en-US" u="sng" dirty="0">
                <a:hlinkClick r:id="rId2"/>
              </a:rPr>
              <a:t>menachem3318@gmail.com</a:t>
            </a:r>
            <a:endParaRPr lang="he-IL" dirty="0" smtClean="0"/>
          </a:p>
          <a:p>
            <a:pPr marL="274320" lvl="1" indent="0">
              <a:buNone/>
            </a:pPr>
            <a:r>
              <a:rPr lang="he-IL" dirty="0" smtClean="0"/>
              <a:t>תנ"ך – ד"ר </a:t>
            </a:r>
            <a:r>
              <a:rPr lang="he-IL" b="1" dirty="0" smtClean="0"/>
              <a:t>גבריאל חנוכה</a:t>
            </a:r>
            <a:r>
              <a:rPr lang="he-IL" dirty="0" smtClean="0"/>
              <a:t>: </a:t>
            </a:r>
            <a:r>
              <a:rPr lang="en-US" u="sng" dirty="0">
                <a:hlinkClick r:id="rId3"/>
              </a:rPr>
              <a:t>gavrielhanuka@gmail.com</a:t>
            </a:r>
            <a:endParaRPr lang="he-IL" dirty="0" smtClean="0"/>
          </a:p>
          <a:p>
            <a:pPr marL="274320" lvl="1" indent="0">
              <a:buNone/>
            </a:pPr>
            <a:r>
              <a:rPr lang="he-IL" dirty="0" smtClean="0"/>
              <a:t>היסטוריה – ד"ר </a:t>
            </a:r>
            <a:r>
              <a:rPr lang="he-IL" b="1" dirty="0" smtClean="0"/>
              <a:t>יוסי לונדין</a:t>
            </a:r>
            <a:r>
              <a:rPr lang="he-IL" dirty="0" smtClean="0"/>
              <a:t>: </a:t>
            </a:r>
            <a:r>
              <a:rPr lang="en-US" u="sng" dirty="0">
                <a:hlinkClick r:id="rId4"/>
              </a:rPr>
              <a:t>yossylo@googlemail.com</a:t>
            </a:r>
            <a:endParaRPr lang="he-IL" dirty="0" smtClean="0"/>
          </a:p>
          <a:p>
            <a:pPr marL="274320" lvl="1" indent="0">
              <a:buNone/>
            </a:pPr>
            <a:r>
              <a:rPr lang="he-IL" dirty="0" smtClean="0"/>
              <a:t>חינוך מיוחד – מר </a:t>
            </a:r>
            <a:r>
              <a:rPr lang="he-IL" b="1" dirty="0" smtClean="0"/>
              <a:t>מתניה </a:t>
            </a:r>
            <a:r>
              <a:rPr lang="he-IL" b="1" dirty="0" err="1" smtClean="0"/>
              <a:t>ריגר</a:t>
            </a:r>
            <a:r>
              <a:rPr lang="he-IL" dirty="0" smtClean="0"/>
              <a:t>: </a:t>
            </a:r>
            <a:r>
              <a:rPr lang="en-US" u="sng" dirty="0">
                <a:hlinkClick r:id="rId5"/>
              </a:rPr>
              <a:t>matanya@orot.ac.il</a:t>
            </a:r>
            <a:endParaRPr lang="he-IL" dirty="0" smtClean="0"/>
          </a:p>
          <a:p>
            <a:pPr marL="274320" lvl="1" indent="0">
              <a:buNone/>
            </a:pPr>
            <a:r>
              <a:rPr lang="he-IL" dirty="0" smtClean="0"/>
              <a:t>לשון </a:t>
            </a:r>
            <a:r>
              <a:rPr lang="he-IL" dirty="0" smtClean="0"/>
              <a:t>עברית – </a:t>
            </a:r>
            <a:r>
              <a:rPr lang="he-IL" dirty="0" smtClean="0"/>
              <a:t>מר </a:t>
            </a:r>
            <a:r>
              <a:rPr lang="he-IL" b="1" dirty="0" smtClean="0"/>
              <a:t>בשירי אוהד</a:t>
            </a:r>
            <a:r>
              <a:rPr lang="he-IL" dirty="0" smtClean="0"/>
              <a:t>: </a:t>
            </a:r>
            <a:r>
              <a:rPr lang="en-US" dirty="0" smtClean="0">
                <a:hlinkClick r:id="rId6"/>
              </a:rPr>
              <a:t>ohadb@orot.ac.il</a:t>
            </a:r>
            <a:endParaRPr lang="he-IL" dirty="0" smtClean="0"/>
          </a:p>
          <a:p>
            <a:pPr marL="274320" lvl="1" indent="0">
              <a:buNone/>
            </a:pPr>
            <a:r>
              <a:rPr lang="he-IL" dirty="0" smtClean="0"/>
              <a:t>תקשורת – מר </a:t>
            </a:r>
            <a:r>
              <a:rPr lang="he-IL" b="1" dirty="0" smtClean="0"/>
              <a:t>אבי שמידט </a:t>
            </a:r>
            <a:r>
              <a:rPr lang="he-IL" dirty="0" smtClean="0"/>
              <a:t>: </a:t>
            </a:r>
            <a:r>
              <a:rPr lang="en-US" dirty="0" smtClean="0">
                <a:hlinkClick r:id="rId7"/>
              </a:rPr>
              <a:t>avish1020@gmail.com</a:t>
            </a:r>
            <a:r>
              <a:rPr lang="he-IL" dirty="0" smtClean="0"/>
              <a:t> </a:t>
            </a:r>
            <a:endParaRPr lang="he-IL" dirty="0"/>
          </a:p>
        </p:txBody>
      </p:sp>
    </p:spTree>
    <p:extLst>
      <p:ext uri="{BB962C8B-B14F-4D97-AF65-F5344CB8AC3E}">
        <p14:creationId xmlns:p14="http://schemas.microsoft.com/office/powerpoint/2010/main" val="3929019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3200" b="1" dirty="0" smtClean="0"/>
              <a:t>כיצד ניתן לראות את ההתקדמות שלי בתואר?</a:t>
            </a:r>
            <a:endParaRPr lang="he-IL" sz="3200" b="1" dirty="0"/>
          </a:p>
        </p:txBody>
      </p:sp>
      <p:sp>
        <p:nvSpPr>
          <p:cNvPr id="3" name="מציין מיקום תוכן 2"/>
          <p:cNvSpPr>
            <a:spLocks noGrp="1"/>
          </p:cNvSpPr>
          <p:nvPr>
            <p:ph idx="1"/>
          </p:nvPr>
        </p:nvSpPr>
        <p:spPr>
          <a:xfrm>
            <a:off x="1143000" y="1818041"/>
            <a:ext cx="9872871" cy="4561243"/>
          </a:xfrm>
        </p:spPr>
        <p:txBody>
          <a:bodyPr>
            <a:normAutofit lnSpcReduction="10000"/>
          </a:bodyPr>
          <a:lstStyle/>
          <a:p>
            <a:pPr marL="45720" indent="0">
              <a:buNone/>
            </a:pPr>
            <a:r>
              <a:rPr lang="he-IL" dirty="0" smtClean="0"/>
              <a:t>כל תלמיד יכול להוריד את </a:t>
            </a:r>
            <a:r>
              <a:rPr lang="he-IL" dirty="0" smtClean="0"/>
              <a:t>מתווה הלימודים: </a:t>
            </a:r>
            <a:r>
              <a:rPr lang="en-US" u="sng" dirty="0">
                <a:hlinkClick r:id="rId2"/>
              </a:rPr>
              <a:t>https://orot.ac.il/node/2255</a:t>
            </a:r>
            <a:endParaRPr lang="he-IL" dirty="0" smtClean="0"/>
          </a:p>
          <a:p>
            <a:pPr marL="45720" indent="0">
              <a:buNone/>
            </a:pPr>
            <a:r>
              <a:rPr lang="he-IL" dirty="0" smtClean="0"/>
              <a:t>כל קורס שהתקבל בו ציון יש להוסיף במשבצת </a:t>
            </a:r>
            <a:r>
              <a:rPr lang="he-IL" dirty="0" smtClean="0"/>
              <a:t>המתאימה. </a:t>
            </a:r>
            <a:r>
              <a:rPr lang="he-IL" dirty="0" smtClean="0"/>
              <a:t>בצורה כזו תדע באופן עקבי את ההתקדמות שלך לסיום התואר.</a:t>
            </a:r>
          </a:p>
          <a:p>
            <a:pPr marL="45720" indent="0">
              <a:buNone/>
            </a:pPr>
            <a:r>
              <a:rPr lang="he-IL" dirty="0" smtClean="0"/>
              <a:t>חלק מהקורסים הנמצאים במערכת השיעורים יכולים לענות על הדרישה המופיעה במתווה הלימודים, </a:t>
            </a:r>
            <a:r>
              <a:rPr lang="he-IL" u="sng" dirty="0" smtClean="0"/>
              <a:t>על אף שהשמות של הקורסים אינם זהים</a:t>
            </a:r>
            <a:r>
              <a:rPr lang="he-IL" dirty="0" smtClean="0"/>
              <a:t>. </a:t>
            </a:r>
            <a:r>
              <a:rPr lang="he-IL" b="1" dirty="0" smtClean="0"/>
              <a:t>לדוגמא</a:t>
            </a:r>
            <a:r>
              <a:rPr lang="he-IL" dirty="0" smtClean="0"/>
              <a:t>:</a:t>
            </a:r>
          </a:p>
          <a:p>
            <a:pPr marL="45720" indent="0">
              <a:buNone/>
            </a:pPr>
            <a:r>
              <a:rPr lang="he-IL" dirty="0" smtClean="0"/>
              <a:t>הקורס "מבוא לספרות האגדה" עונה על הדרישה "מבוא למדרשי הלכה ואגדה"</a:t>
            </a:r>
          </a:p>
          <a:p>
            <a:pPr marL="45720" indent="0">
              <a:buNone/>
            </a:pPr>
            <a:r>
              <a:rPr lang="he-IL" dirty="0" smtClean="0"/>
              <a:t>הקורס "סוגיות בתלמוד ירושלמי" עונה על הדרישה "מבוא לתלמוד ירושלמי"</a:t>
            </a:r>
          </a:p>
          <a:p>
            <a:pPr marL="45720" indent="0">
              <a:buNone/>
            </a:pPr>
            <a:r>
              <a:rPr lang="he-IL" dirty="0" smtClean="0"/>
              <a:t>אם אינך בטוח לגבי קורס מסוים, האם הוא עונה על צורך של קורס חובה או שהוא קורס בחירה, ניתן לשלוח שאלה בדוא"ל ליועצי </a:t>
            </a:r>
            <a:r>
              <a:rPr lang="he-IL" dirty="0" smtClean="0"/>
              <a:t>הלימודים:</a:t>
            </a:r>
          </a:p>
          <a:p>
            <a:pPr marL="45720" indent="0">
              <a:buNone/>
            </a:pPr>
            <a:r>
              <a:rPr lang="he-IL" dirty="0" smtClean="0"/>
              <a:t>מר </a:t>
            </a:r>
            <a:r>
              <a:rPr lang="he-IL" b="1" dirty="0" err="1"/>
              <a:t>סקעת</a:t>
            </a:r>
            <a:r>
              <a:rPr lang="he-IL" b="1" dirty="0"/>
              <a:t> איתי </a:t>
            </a:r>
            <a:r>
              <a:rPr lang="he-IL" dirty="0"/>
              <a:t>– </a:t>
            </a:r>
            <a:r>
              <a:rPr lang="en-US" dirty="0" smtClean="0">
                <a:hlinkClick r:id="rId3"/>
              </a:rPr>
              <a:t>itay@orot.ac.il</a:t>
            </a:r>
            <a:r>
              <a:rPr lang="en-US" dirty="0" smtClean="0"/>
              <a:t> </a:t>
            </a:r>
            <a:r>
              <a:rPr lang="he-IL" dirty="0" smtClean="0"/>
              <a:t>  (תואר ראשון שנים א'-ד')</a:t>
            </a:r>
          </a:p>
          <a:p>
            <a:pPr marL="45720" indent="0">
              <a:buNone/>
            </a:pPr>
            <a:r>
              <a:rPr lang="he-IL" dirty="0" smtClean="0"/>
              <a:t>מר</a:t>
            </a:r>
            <a:r>
              <a:rPr lang="he-IL" b="1" dirty="0" smtClean="0"/>
              <a:t> אילון </a:t>
            </a:r>
            <a:r>
              <a:rPr lang="he-IL" b="1" dirty="0" smtClean="0"/>
              <a:t>פרג </a:t>
            </a:r>
            <a:r>
              <a:rPr lang="he-IL" dirty="0" smtClean="0"/>
              <a:t>– </a:t>
            </a:r>
            <a:r>
              <a:rPr lang="en-US" dirty="0" smtClean="0">
                <a:hlinkClick r:id="rId4"/>
              </a:rPr>
              <a:t>eilon@orot.ac.il</a:t>
            </a:r>
            <a:r>
              <a:rPr lang="en-US" dirty="0"/>
              <a:t>  </a:t>
            </a:r>
            <a:r>
              <a:rPr lang="he-IL" dirty="0" smtClean="0"/>
              <a:t>   (השלמות, הסבת אקדמאים והרחבת הסמכה)</a:t>
            </a:r>
            <a:endParaRPr lang="he-IL" dirty="0"/>
          </a:p>
        </p:txBody>
      </p:sp>
    </p:spTree>
    <p:extLst>
      <p:ext uri="{BB962C8B-B14F-4D97-AF65-F5344CB8AC3E}">
        <p14:creationId xmlns:p14="http://schemas.microsoft.com/office/powerpoint/2010/main" val="3989492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125503"/>
            <a:ext cx="9875520" cy="1356360"/>
          </a:xfrm>
        </p:spPr>
        <p:txBody>
          <a:bodyPr>
            <a:normAutofit/>
          </a:bodyPr>
          <a:lstStyle/>
          <a:p>
            <a:pPr algn="r"/>
            <a:r>
              <a:rPr lang="he-IL" b="1" dirty="0"/>
              <a:t>תשלומים ושכר לימוד</a:t>
            </a:r>
          </a:p>
        </p:txBody>
      </p:sp>
      <p:sp>
        <p:nvSpPr>
          <p:cNvPr id="3" name="מציין מיקום תוכן 2"/>
          <p:cNvSpPr>
            <a:spLocks noGrp="1"/>
          </p:cNvSpPr>
          <p:nvPr>
            <p:ph idx="1"/>
          </p:nvPr>
        </p:nvSpPr>
        <p:spPr>
          <a:xfrm>
            <a:off x="774554" y="1484552"/>
            <a:ext cx="10327382" cy="4830182"/>
          </a:xfrm>
        </p:spPr>
        <p:txBody>
          <a:bodyPr>
            <a:normAutofit fontScale="92500" lnSpcReduction="10000"/>
          </a:bodyPr>
          <a:lstStyle/>
          <a:p>
            <a:pPr marL="45720" indent="0">
              <a:buNone/>
            </a:pPr>
            <a:r>
              <a:rPr lang="he-IL" dirty="0" smtClean="0"/>
              <a:t>אי הסדרת תשלום תמנע המשך לימודים תקין.</a:t>
            </a:r>
          </a:p>
          <a:p>
            <a:pPr marL="45720" indent="0">
              <a:buNone/>
            </a:pPr>
            <a:r>
              <a:rPr lang="he-IL" dirty="0" smtClean="0"/>
              <a:t>הסדרי תשלומים ושאלות לגבי שכר לימוד ניתן </a:t>
            </a:r>
            <a:r>
              <a:rPr lang="he-IL" dirty="0"/>
              <a:t>לפנות לגב' </a:t>
            </a:r>
            <a:r>
              <a:rPr lang="he-IL" b="1" dirty="0"/>
              <a:t>ברכה מזוז </a:t>
            </a:r>
            <a:r>
              <a:rPr lang="he-IL" dirty="0"/>
              <a:t>- מזכירה אקדמית</a:t>
            </a:r>
          </a:p>
          <a:p>
            <a:pPr marL="45720" indent="0">
              <a:buNone/>
            </a:pPr>
            <a:r>
              <a:rPr lang="he-IL" dirty="0"/>
              <a:t>טלפון ישיר: 08-9485695 פקס: 08-9485686</a:t>
            </a:r>
          </a:p>
          <a:p>
            <a:pPr marL="45720" indent="0">
              <a:buNone/>
            </a:pPr>
            <a:r>
              <a:rPr lang="he-IL" dirty="0"/>
              <a:t>דואר אלקטרוני: </a:t>
            </a:r>
            <a:r>
              <a:rPr lang="en-US" dirty="0">
                <a:hlinkClick r:id="rId2"/>
              </a:rPr>
              <a:t>bracha@orot.ac.il</a:t>
            </a:r>
            <a:r>
              <a:rPr lang="en-US" dirty="0"/>
              <a:t> </a:t>
            </a:r>
            <a:endParaRPr lang="he-IL" dirty="0"/>
          </a:p>
          <a:p>
            <a:pPr marL="45720" indent="0">
              <a:buNone/>
            </a:pPr>
            <a:r>
              <a:rPr lang="he-IL" dirty="0" smtClean="0"/>
              <a:t>להורדת </a:t>
            </a:r>
            <a:r>
              <a:rPr lang="he-IL" b="1" dirty="0" smtClean="0"/>
              <a:t>חוזר שכר לימוד לתלמידי השלוחות </a:t>
            </a:r>
            <a:r>
              <a:rPr lang="he-IL" dirty="0" smtClean="0"/>
              <a:t>והישיבות הכתובות לקמן, יש ללחוץ על שם השלוחה:</a:t>
            </a:r>
          </a:p>
          <a:p>
            <a:r>
              <a:rPr lang="he-IL" dirty="0" smtClean="0"/>
              <a:t>לתלמידי </a:t>
            </a:r>
            <a:r>
              <a:rPr lang="he-IL" dirty="0"/>
              <a:t>השלוחות </a:t>
            </a:r>
            <a:r>
              <a:rPr lang="he-IL" dirty="0" smtClean="0">
                <a:hlinkClick r:id="rId3"/>
              </a:rPr>
              <a:t>איתמר, אלישע, דימונה, </a:t>
            </a:r>
            <a:r>
              <a:rPr lang="he-IL" dirty="0">
                <a:hlinkClick r:id="rId3"/>
              </a:rPr>
              <a:t>יפו, </a:t>
            </a:r>
            <a:r>
              <a:rPr lang="he-IL" dirty="0" smtClean="0">
                <a:hlinkClick r:id="rId3"/>
              </a:rPr>
              <a:t>כוכב יעקב, מעלה אדומים, מרכז הרב, קדומים, </a:t>
            </a:r>
            <a:r>
              <a:rPr lang="he-IL" dirty="0">
                <a:hlinkClick r:id="rId3"/>
              </a:rPr>
              <a:t>ראשון לציון, </a:t>
            </a:r>
            <a:r>
              <a:rPr lang="he-IL" dirty="0" smtClean="0">
                <a:hlinkClick r:id="rId3"/>
              </a:rPr>
              <a:t>רמת-השרון ורעננה. </a:t>
            </a:r>
            <a:endParaRPr lang="he-IL" dirty="0"/>
          </a:p>
          <a:p>
            <a:r>
              <a:rPr lang="he-IL" dirty="0" smtClean="0"/>
              <a:t>לתלמידי </a:t>
            </a:r>
            <a:r>
              <a:rPr lang="he-IL" dirty="0"/>
              <a:t>שלוחות </a:t>
            </a:r>
            <a:r>
              <a:rPr lang="he-IL" dirty="0" smtClean="0">
                <a:hlinkClick r:id="rId4"/>
              </a:rPr>
              <a:t>חיספין, כרם ביבנה, פתח-תקווה, קרני שומרון ורמת-גן</a:t>
            </a:r>
            <a:r>
              <a:rPr lang="he-IL" dirty="0" smtClean="0"/>
              <a:t> הלומדים </a:t>
            </a:r>
            <a:r>
              <a:rPr lang="he-IL" dirty="0"/>
              <a:t>בקמפוס </a:t>
            </a:r>
            <a:r>
              <a:rPr lang="he-IL" dirty="0" smtClean="0"/>
              <a:t>רחובות.</a:t>
            </a:r>
          </a:p>
          <a:p>
            <a:r>
              <a:rPr lang="he-IL" dirty="0" smtClean="0"/>
              <a:t>לתלמידי </a:t>
            </a:r>
            <a:r>
              <a:rPr lang="he-IL" dirty="0"/>
              <a:t>השלוחות </a:t>
            </a:r>
            <a:r>
              <a:rPr lang="he-IL" dirty="0">
                <a:hlinkClick r:id="rId5"/>
              </a:rPr>
              <a:t>בית </a:t>
            </a:r>
            <a:r>
              <a:rPr lang="he-IL" dirty="0" smtClean="0">
                <a:hlinkClick r:id="rId5"/>
              </a:rPr>
              <a:t>אורות וכולל מרץ</a:t>
            </a:r>
            <a:r>
              <a:rPr lang="he-IL" dirty="0" smtClean="0"/>
              <a:t>.</a:t>
            </a:r>
          </a:p>
          <a:p>
            <a:r>
              <a:rPr lang="he-IL" dirty="0" smtClean="0"/>
              <a:t>לתלמידי </a:t>
            </a:r>
            <a:r>
              <a:rPr lang="he-IL" dirty="0" smtClean="0">
                <a:hlinkClick r:id="rId6"/>
              </a:rPr>
              <a:t>ישיבת תורת החיים</a:t>
            </a:r>
            <a:endParaRPr lang="he-IL" dirty="0" smtClean="0"/>
          </a:p>
          <a:p>
            <a:r>
              <a:rPr lang="he-IL" dirty="0" smtClean="0"/>
              <a:t>לתלמידי </a:t>
            </a:r>
            <a:r>
              <a:rPr lang="he-IL" dirty="0">
                <a:hlinkClick r:id="rId7"/>
              </a:rPr>
              <a:t>ישיבת שעלבים</a:t>
            </a:r>
            <a:r>
              <a:rPr lang="he-IL" dirty="0" smtClean="0"/>
              <a:t>.</a:t>
            </a:r>
          </a:p>
          <a:p>
            <a:r>
              <a:rPr lang="he-IL" dirty="0" smtClean="0"/>
              <a:t>לתלמידים </a:t>
            </a:r>
            <a:r>
              <a:rPr lang="he-IL" dirty="0" smtClean="0">
                <a:hlinkClick r:id="rId8"/>
              </a:rPr>
              <a:t>בתכנית לבוגרי ישיבות</a:t>
            </a:r>
            <a:r>
              <a:rPr lang="he-IL" dirty="0" smtClean="0"/>
              <a:t>.</a:t>
            </a:r>
            <a:endParaRPr lang="he-IL" dirty="0"/>
          </a:p>
        </p:txBody>
      </p:sp>
    </p:spTree>
    <p:extLst>
      <p:ext uri="{BB962C8B-B14F-4D97-AF65-F5344CB8AC3E}">
        <p14:creationId xmlns:p14="http://schemas.microsoft.com/office/powerpoint/2010/main" val="262074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39440"/>
            <a:ext cx="9875520" cy="1356360"/>
          </a:xfrm>
        </p:spPr>
        <p:txBody>
          <a:bodyPr>
            <a:normAutofit/>
          </a:bodyPr>
          <a:lstStyle/>
          <a:p>
            <a:pPr algn="r"/>
            <a:r>
              <a:rPr lang="he-IL" b="1" dirty="0"/>
              <a:t>בחינות וציונים</a:t>
            </a:r>
          </a:p>
        </p:txBody>
      </p:sp>
      <p:sp>
        <p:nvSpPr>
          <p:cNvPr id="3" name="מציין מיקום תוכן 2"/>
          <p:cNvSpPr>
            <a:spLocks noGrp="1"/>
          </p:cNvSpPr>
          <p:nvPr>
            <p:ph idx="1"/>
          </p:nvPr>
        </p:nvSpPr>
        <p:spPr>
          <a:xfrm>
            <a:off x="656216" y="1247888"/>
            <a:ext cx="10789920" cy="5346550"/>
          </a:xfrm>
        </p:spPr>
        <p:txBody>
          <a:bodyPr>
            <a:normAutofit fontScale="77500" lnSpcReduction="20000"/>
          </a:bodyPr>
          <a:lstStyle/>
          <a:p>
            <a:pPr marL="45720" indent="0">
              <a:buNone/>
            </a:pPr>
            <a:r>
              <a:rPr lang="he-IL" dirty="0" smtClean="0"/>
              <a:t>בכל קורס יש עבודת סיכום/בחינה.</a:t>
            </a:r>
          </a:p>
          <a:p>
            <a:pPr marL="45720" indent="0">
              <a:buNone/>
            </a:pPr>
            <a:r>
              <a:rPr lang="he-IL" b="1" dirty="0" smtClean="0"/>
              <a:t>זכאות להיבחן</a:t>
            </a:r>
          </a:p>
          <a:p>
            <a:pPr marL="45720" indent="0">
              <a:lnSpc>
                <a:spcPct val="120000"/>
              </a:lnSpc>
              <a:spcBef>
                <a:spcPts val="0"/>
              </a:spcBef>
              <a:buNone/>
            </a:pPr>
            <a:r>
              <a:rPr lang="he-IL" dirty="0" smtClean="0"/>
              <a:t>הסדרת תשלומים</a:t>
            </a:r>
          </a:p>
          <a:p>
            <a:pPr marL="45720" indent="0">
              <a:lnSpc>
                <a:spcPct val="120000"/>
              </a:lnSpc>
              <a:spcBef>
                <a:spcPts val="0"/>
              </a:spcBef>
              <a:buNone/>
            </a:pPr>
            <a:r>
              <a:rPr lang="he-IL" dirty="0" smtClean="0"/>
              <a:t>נוכחות 80% (קורסים פרונטאליים)</a:t>
            </a:r>
          </a:p>
          <a:p>
            <a:pPr marL="45720" indent="0">
              <a:lnSpc>
                <a:spcPct val="120000"/>
              </a:lnSpc>
              <a:spcBef>
                <a:spcPts val="0"/>
              </a:spcBef>
              <a:buNone/>
            </a:pPr>
            <a:r>
              <a:rPr lang="he-IL" dirty="0" smtClean="0"/>
              <a:t>הגשת מטלות בציון עובר (קורסים מתוקשבים)</a:t>
            </a:r>
          </a:p>
          <a:p>
            <a:pPr marL="45720" indent="0">
              <a:buNone/>
            </a:pPr>
            <a:r>
              <a:rPr lang="he-IL" b="1" dirty="0" smtClean="0"/>
              <a:t>מועדי הבחינות</a:t>
            </a:r>
          </a:p>
          <a:p>
            <a:pPr marL="45720" indent="0">
              <a:lnSpc>
                <a:spcPct val="120000"/>
              </a:lnSpc>
              <a:spcBef>
                <a:spcPts val="0"/>
              </a:spcBef>
              <a:buNone/>
            </a:pPr>
            <a:r>
              <a:rPr lang="he-IL" dirty="0" smtClean="0"/>
              <a:t>מועדי הבחינות מפורסמים בלוח הבחינות באתר המכללה (תחתית דף הבית).</a:t>
            </a:r>
          </a:p>
          <a:p>
            <a:pPr marL="45720" indent="0">
              <a:lnSpc>
                <a:spcPct val="120000"/>
              </a:lnSpc>
              <a:spcBef>
                <a:spcPts val="0"/>
              </a:spcBef>
              <a:buNone/>
            </a:pPr>
            <a:r>
              <a:rPr lang="he-IL" dirty="0" smtClean="0"/>
              <a:t>הבחינות של הקורסים הפרונטאליים מתקיימות בימי הלימוד.</a:t>
            </a:r>
          </a:p>
          <a:p>
            <a:pPr marL="45720" indent="0">
              <a:lnSpc>
                <a:spcPct val="120000"/>
              </a:lnSpc>
              <a:spcBef>
                <a:spcPts val="0"/>
              </a:spcBef>
              <a:buNone/>
            </a:pPr>
            <a:r>
              <a:rPr lang="he-IL" dirty="0" smtClean="0"/>
              <a:t>בחינות של קורסים מתוקשבים</a:t>
            </a:r>
            <a:r>
              <a:rPr lang="he-IL" dirty="0"/>
              <a:t> </a:t>
            </a:r>
            <a:r>
              <a:rPr lang="he-IL" dirty="0" smtClean="0"/>
              <a:t>מתקיימות בימי חמישי אחה"צ או בימי ראשון בבוקר. </a:t>
            </a:r>
          </a:p>
          <a:p>
            <a:pPr marL="45720" indent="0">
              <a:buNone/>
            </a:pPr>
            <a:r>
              <a:rPr lang="he-IL" b="1" dirty="0" smtClean="0"/>
              <a:t>מועדי ב'</a:t>
            </a:r>
          </a:p>
          <a:p>
            <a:pPr marL="45720" indent="0">
              <a:lnSpc>
                <a:spcPct val="120000"/>
              </a:lnSpc>
              <a:spcBef>
                <a:spcPts val="0"/>
              </a:spcBef>
              <a:buNone/>
            </a:pPr>
            <a:r>
              <a:rPr lang="he-IL" dirty="0" smtClean="0"/>
              <a:t>מועד ב' יתקיים כחודש לאחר מועד א'. יש להתעדכן ב</a:t>
            </a:r>
            <a:r>
              <a:rPr lang="he-IL" u="sng" dirty="0" smtClean="0">
                <a:hlinkClick r:id="rId2"/>
              </a:rPr>
              <a:t>לוח הבחינות</a:t>
            </a:r>
            <a:r>
              <a:rPr lang="he-IL" dirty="0" smtClean="0"/>
              <a:t>. </a:t>
            </a:r>
          </a:p>
          <a:p>
            <a:pPr marL="45720" indent="0">
              <a:lnSpc>
                <a:spcPct val="120000"/>
              </a:lnSpc>
              <a:spcBef>
                <a:spcPts val="0"/>
              </a:spcBef>
              <a:buNone/>
            </a:pPr>
            <a:r>
              <a:rPr lang="he-IL" dirty="0" smtClean="0"/>
              <a:t>מועדי </a:t>
            </a:r>
            <a:r>
              <a:rPr lang="he-IL" dirty="0"/>
              <a:t>ב' </a:t>
            </a:r>
            <a:r>
              <a:rPr lang="he-IL" dirty="0" smtClean="0"/>
              <a:t>מתקיימים בימי חמישי אחה"צ.</a:t>
            </a:r>
          </a:p>
          <a:p>
            <a:pPr marL="45720" indent="0">
              <a:lnSpc>
                <a:spcPct val="120000"/>
              </a:lnSpc>
              <a:spcBef>
                <a:spcPts val="0"/>
              </a:spcBef>
              <a:buNone/>
            </a:pPr>
            <a:r>
              <a:rPr lang="he-IL" dirty="0" smtClean="0"/>
              <a:t>הציון במועד ב' הוא הקובע מבין שני המועדים.</a:t>
            </a:r>
          </a:p>
          <a:p>
            <a:pPr marL="45720" indent="0">
              <a:buNone/>
            </a:pPr>
            <a:r>
              <a:rPr lang="he-IL" b="1" dirty="0" smtClean="0"/>
              <a:t>ערעור</a:t>
            </a:r>
          </a:p>
          <a:p>
            <a:pPr marL="45720" indent="0">
              <a:lnSpc>
                <a:spcPct val="120000"/>
              </a:lnSpc>
              <a:spcBef>
                <a:spcPts val="0"/>
              </a:spcBef>
              <a:buNone/>
            </a:pPr>
            <a:r>
              <a:rPr lang="he-IL" dirty="0" smtClean="0"/>
              <a:t>ניתן </a:t>
            </a:r>
            <a:r>
              <a:rPr lang="he-IL" dirty="0"/>
              <a:t>לערער על בחינה </a:t>
            </a:r>
            <a:r>
              <a:rPr lang="he-IL" b="1" dirty="0" smtClean="0"/>
              <a:t>עד 10 ימים </a:t>
            </a:r>
            <a:r>
              <a:rPr lang="he-IL" dirty="0" smtClean="0"/>
              <a:t>מפרסום הציון, יש לפנות לגב' </a:t>
            </a:r>
            <a:r>
              <a:rPr lang="he-IL" b="1" dirty="0" smtClean="0"/>
              <a:t>מרב בצלאל </a:t>
            </a:r>
            <a:r>
              <a:rPr lang="en-US" dirty="0" smtClean="0">
                <a:hlinkClick r:id="rId3"/>
              </a:rPr>
              <a:t>merav@orot.ac.il</a:t>
            </a:r>
            <a:r>
              <a:rPr lang="en-US" dirty="0" smtClean="0"/>
              <a:t> </a:t>
            </a:r>
            <a:r>
              <a:rPr lang="he-IL" dirty="0" smtClean="0"/>
              <a:t>.</a:t>
            </a:r>
          </a:p>
          <a:p>
            <a:pPr marL="45720" indent="0">
              <a:buNone/>
            </a:pPr>
            <a:r>
              <a:rPr lang="he-IL" dirty="0" smtClean="0"/>
              <a:t>להורדת </a:t>
            </a:r>
            <a:r>
              <a:rPr lang="he-IL" b="1" dirty="0" smtClean="0"/>
              <a:t>תקנון בחינות לתלמיד</a:t>
            </a:r>
            <a:r>
              <a:rPr lang="he-IL" dirty="0" smtClean="0"/>
              <a:t>, יש ללחוץ </a:t>
            </a:r>
            <a:r>
              <a:rPr lang="he-IL" dirty="0" smtClean="0">
                <a:hlinkClick r:id="rId4"/>
              </a:rPr>
              <a:t>כאן</a:t>
            </a:r>
            <a:r>
              <a:rPr lang="he-IL" dirty="0" smtClean="0"/>
              <a:t>.</a:t>
            </a:r>
          </a:p>
          <a:p>
            <a:pPr marL="45720" indent="0">
              <a:buNone/>
            </a:pPr>
            <a:r>
              <a:rPr lang="he-IL" dirty="0" smtClean="0"/>
              <a:t>לשאלות בנושאי בחינות וציונים נא לפנות למר </a:t>
            </a:r>
            <a:r>
              <a:rPr lang="he-IL" b="1" dirty="0" smtClean="0"/>
              <a:t>חיים בוכריס </a:t>
            </a:r>
            <a:r>
              <a:rPr lang="en-US" dirty="0" smtClean="0">
                <a:hlinkClick r:id="rId5"/>
              </a:rPr>
              <a:t>haim-b@orot.ac.il</a:t>
            </a:r>
            <a:r>
              <a:rPr lang="en-US" dirty="0" smtClean="0"/>
              <a:t> </a:t>
            </a:r>
            <a:r>
              <a:rPr lang="he-IL" dirty="0" smtClean="0"/>
              <a:t>.</a:t>
            </a:r>
          </a:p>
        </p:txBody>
      </p:sp>
    </p:spTree>
    <p:extLst>
      <p:ext uri="{BB962C8B-B14F-4D97-AF65-F5344CB8AC3E}">
        <p14:creationId xmlns:p14="http://schemas.microsoft.com/office/powerpoint/2010/main" val="3343779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790328"/>
            <a:ext cx="9875520" cy="1356360"/>
          </a:xfrm>
        </p:spPr>
        <p:txBody>
          <a:bodyPr>
            <a:normAutofit/>
          </a:bodyPr>
          <a:lstStyle/>
          <a:p>
            <a:pPr algn="ctr"/>
            <a:r>
              <a:rPr lang="he-IL" b="1" dirty="0"/>
              <a:t>הרב חנוך הרבסט וצוות התכנית מאחלים לכם הצלחה </a:t>
            </a:r>
            <a:r>
              <a:rPr lang="he-IL" b="1" dirty="0" smtClean="0"/>
              <a:t>רבה! </a:t>
            </a:r>
            <a:endParaRPr lang="he-IL" b="1" dirty="0"/>
          </a:p>
        </p:txBody>
      </p:sp>
      <p:sp>
        <p:nvSpPr>
          <p:cNvPr id="3" name="מציין מיקום תוכן 2"/>
          <p:cNvSpPr>
            <a:spLocks noGrp="1"/>
          </p:cNvSpPr>
          <p:nvPr>
            <p:ph idx="1"/>
          </p:nvPr>
        </p:nvSpPr>
        <p:spPr>
          <a:xfrm>
            <a:off x="505610" y="2256417"/>
            <a:ext cx="10510262" cy="3896958"/>
          </a:xfrm>
        </p:spPr>
        <p:txBody>
          <a:bodyPr>
            <a:normAutofit/>
          </a:bodyPr>
          <a:lstStyle/>
          <a:p>
            <a:pPr marL="45720" indent="0">
              <a:buNone/>
            </a:pPr>
            <a:r>
              <a:rPr lang="he-IL" dirty="0"/>
              <a:t>לצורך הרשמה, </a:t>
            </a:r>
            <a:r>
              <a:rPr lang="he-IL" dirty="0" smtClean="0"/>
              <a:t>ייעוץ </a:t>
            </a:r>
            <a:r>
              <a:rPr lang="he-IL" dirty="0"/>
              <a:t>ולכל בקשה - ניתן לפנות למזכירות </a:t>
            </a:r>
            <a:r>
              <a:rPr lang="he-IL" dirty="0" smtClean="0"/>
              <a:t>התכנית</a:t>
            </a:r>
          </a:p>
          <a:p>
            <a:pPr marL="45720" indent="0">
              <a:buNone/>
            </a:pPr>
            <a:r>
              <a:rPr lang="he-IL" dirty="0" smtClean="0"/>
              <a:t>בימים</a:t>
            </a:r>
            <a:r>
              <a:rPr lang="he-IL" b="1" dirty="0" smtClean="0"/>
              <a:t> א', ב', ד', ה' </a:t>
            </a:r>
            <a:r>
              <a:rPr lang="he-IL" dirty="0" smtClean="0"/>
              <a:t>בין השעות </a:t>
            </a:r>
            <a:r>
              <a:rPr lang="he-IL" b="1" dirty="0"/>
              <a:t>8:30-16:00</a:t>
            </a:r>
            <a:r>
              <a:rPr lang="he-IL" dirty="0"/>
              <a:t> </a:t>
            </a:r>
            <a:r>
              <a:rPr lang="he-IL" dirty="0" smtClean="0"/>
              <a:t>בטלפון </a:t>
            </a:r>
            <a:r>
              <a:rPr lang="he-IL" b="1" dirty="0" smtClean="0"/>
              <a:t>08-9485677/623</a:t>
            </a:r>
          </a:p>
          <a:p>
            <a:pPr marL="45720" indent="0">
              <a:buNone/>
            </a:pPr>
            <a:r>
              <a:rPr lang="he-IL" dirty="0" smtClean="0"/>
              <a:t>או ב</a:t>
            </a:r>
            <a:r>
              <a:rPr lang="he-IL" b="1" dirty="0" smtClean="0"/>
              <a:t>דוא"ל</a:t>
            </a:r>
            <a:r>
              <a:rPr lang="he-IL" dirty="0" smtClean="0"/>
              <a:t>:</a:t>
            </a:r>
          </a:p>
          <a:p>
            <a:pPr marL="45720" indent="0">
              <a:buNone/>
            </a:pPr>
            <a:r>
              <a:rPr lang="he-IL" dirty="0"/>
              <a:t>מרכז תכנית השלוחות ובני </a:t>
            </a:r>
            <a:r>
              <a:rPr lang="he-IL" dirty="0" smtClean="0"/>
              <a:t>הישיבות, </a:t>
            </a:r>
            <a:r>
              <a:rPr lang="he-IL" b="1" dirty="0" smtClean="0"/>
              <a:t>הרב חנוך הרבסט</a:t>
            </a:r>
            <a:r>
              <a:rPr lang="he-IL" dirty="0" smtClean="0"/>
              <a:t>: </a:t>
            </a:r>
            <a:r>
              <a:rPr lang="en-US" dirty="0" smtClean="0">
                <a:hlinkClick r:id="rId2"/>
              </a:rPr>
              <a:t>hanoch@orot.ac.il</a:t>
            </a:r>
            <a:endParaRPr lang="he-IL" dirty="0" smtClean="0"/>
          </a:p>
          <a:p>
            <a:pPr marL="45720" indent="0">
              <a:buNone/>
            </a:pPr>
            <a:r>
              <a:rPr lang="he-IL" dirty="0" smtClean="0"/>
              <a:t>מזכירות התכנית, גב' </a:t>
            </a:r>
            <a:r>
              <a:rPr lang="he-IL" b="1" dirty="0" smtClean="0"/>
              <a:t>עינב לוי</a:t>
            </a:r>
            <a:r>
              <a:rPr lang="he-IL" dirty="0" smtClean="0"/>
              <a:t>: </a:t>
            </a:r>
            <a:r>
              <a:rPr lang="en-US" dirty="0" smtClean="0">
                <a:hlinkClick r:id="rId3"/>
              </a:rPr>
              <a:t>einav@orot.ac.il</a:t>
            </a:r>
            <a:r>
              <a:rPr lang="he-IL" dirty="0" smtClean="0"/>
              <a:t> </a:t>
            </a:r>
          </a:p>
          <a:p>
            <a:pPr marL="45720" indent="0">
              <a:buNone/>
            </a:pPr>
            <a:r>
              <a:rPr lang="he-IL" dirty="0"/>
              <a:t>                          גב' </a:t>
            </a:r>
            <a:r>
              <a:rPr lang="he-IL" b="1" dirty="0" smtClean="0"/>
              <a:t>מיטל יחיא</a:t>
            </a:r>
            <a:r>
              <a:rPr lang="he-IL" dirty="0" smtClean="0"/>
              <a:t>: </a:t>
            </a:r>
            <a:r>
              <a:rPr lang="en-US" dirty="0" smtClean="0">
                <a:hlinkClick r:id="rId4"/>
              </a:rPr>
              <a:t>meitaly@orot.ac.il</a:t>
            </a:r>
            <a:endParaRPr lang="he-IL" dirty="0"/>
          </a:p>
          <a:p>
            <a:pPr marL="45720" indent="0">
              <a:buNone/>
            </a:pPr>
            <a:r>
              <a:rPr lang="he-IL"/>
              <a:t>יועץ </a:t>
            </a:r>
            <a:r>
              <a:rPr lang="he-IL" smtClean="0"/>
              <a:t>לימודים - תואר </a:t>
            </a:r>
            <a:r>
              <a:rPr lang="he-IL" dirty="0" smtClean="0"/>
              <a:t>ראשון שנים </a:t>
            </a:r>
            <a:r>
              <a:rPr lang="he-IL" dirty="0" smtClean="0"/>
              <a:t>א</a:t>
            </a:r>
            <a:r>
              <a:rPr lang="he-IL" dirty="0" smtClean="0"/>
              <a:t>'-ד', </a:t>
            </a:r>
            <a:r>
              <a:rPr lang="he-IL" dirty="0" smtClean="0"/>
              <a:t>מר </a:t>
            </a:r>
            <a:r>
              <a:rPr lang="he-IL" b="1" dirty="0" smtClean="0"/>
              <a:t>סקעת איתי</a:t>
            </a:r>
            <a:r>
              <a:rPr lang="he-IL" dirty="0" smtClean="0"/>
              <a:t>: </a:t>
            </a:r>
            <a:r>
              <a:rPr lang="en-US" dirty="0" smtClean="0">
                <a:hlinkClick r:id="rId5"/>
              </a:rPr>
              <a:t>itay@orot.ac.il</a:t>
            </a:r>
            <a:r>
              <a:rPr lang="en-US" dirty="0" smtClean="0"/>
              <a:t> </a:t>
            </a:r>
            <a:r>
              <a:rPr lang="he-IL" dirty="0" smtClean="0"/>
              <a:t> , 08-9485634</a:t>
            </a:r>
          </a:p>
          <a:p>
            <a:pPr marL="45720" indent="0">
              <a:buNone/>
            </a:pPr>
            <a:r>
              <a:rPr lang="he-IL" dirty="0"/>
              <a:t>יועץ </a:t>
            </a:r>
            <a:r>
              <a:rPr lang="he-IL" dirty="0" smtClean="0"/>
              <a:t>לימודים - השלמות, הסבה והרחבה, </a:t>
            </a:r>
            <a:r>
              <a:rPr lang="he-IL" dirty="0" smtClean="0"/>
              <a:t>מר </a:t>
            </a:r>
            <a:r>
              <a:rPr lang="he-IL" b="1" dirty="0" smtClean="0"/>
              <a:t>אילון פרג</a:t>
            </a:r>
            <a:r>
              <a:rPr lang="he-IL" dirty="0" smtClean="0"/>
              <a:t>: </a:t>
            </a:r>
            <a:r>
              <a:rPr lang="en-US" dirty="0" smtClean="0">
                <a:hlinkClick r:id="rId6"/>
              </a:rPr>
              <a:t>eilon@orot.ac.il</a:t>
            </a:r>
            <a:r>
              <a:rPr lang="en-US" dirty="0"/>
              <a:t> </a:t>
            </a:r>
            <a:r>
              <a:rPr lang="he-IL" dirty="0" smtClean="0"/>
              <a:t> , 08-9485625</a:t>
            </a:r>
          </a:p>
          <a:p>
            <a:pPr marL="45720" indent="0">
              <a:buNone/>
            </a:pPr>
            <a:endParaRPr lang="he-IL" dirty="0"/>
          </a:p>
        </p:txBody>
      </p:sp>
    </p:spTree>
    <p:extLst>
      <p:ext uri="{BB962C8B-B14F-4D97-AF65-F5344CB8AC3E}">
        <p14:creationId xmlns:p14="http://schemas.microsoft.com/office/powerpoint/2010/main" val="1835884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t>מה במצגת?</a:t>
            </a:r>
            <a:endParaRPr lang="he-IL" b="1" dirty="0"/>
          </a:p>
        </p:txBody>
      </p:sp>
      <p:sp>
        <p:nvSpPr>
          <p:cNvPr id="3" name="מציין מיקום תוכן 2"/>
          <p:cNvSpPr>
            <a:spLocks noGrp="1"/>
          </p:cNvSpPr>
          <p:nvPr>
            <p:ph idx="1"/>
          </p:nvPr>
        </p:nvSpPr>
        <p:spPr/>
        <p:txBody>
          <a:bodyPr/>
          <a:lstStyle/>
          <a:p>
            <a:r>
              <a:rPr lang="he-IL" dirty="0" smtClean="0">
                <a:hlinkClick r:id="rId2" action="ppaction://hlinksldjump"/>
              </a:rPr>
              <a:t>פרטי הרשמה ותנאי קבלה</a:t>
            </a:r>
            <a:endParaRPr lang="he-IL" dirty="0" smtClean="0"/>
          </a:p>
          <a:p>
            <a:r>
              <a:rPr lang="he-IL" dirty="0" smtClean="0">
                <a:hlinkClick r:id="rId3" action="ppaction://hlinksldjump"/>
              </a:rPr>
              <a:t>לוחות זמנים</a:t>
            </a:r>
            <a:endParaRPr lang="he-IL" dirty="0" smtClean="0"/>
          </a:p>
          <a:p>
            <a:r>
              <a:rPr lang="he-IL" dirty="0" smtClean="0">
                <a:hlinkClick r:id="rId4" action="ppaction://hlinksldjump"/>
              </a:rPr>
              <a:t>מתווה הלימודים</a:t>
            </a:r>
            <a:endParaRPr lang="he-IL" dirty="0" smtClean="0"/>
          </a:p>
          <a:p>
            <a:r>
              <a:rPr lang="he-IL" dirty="0" smtClean="0">
                <a:hlinkClick r:id="rId5" action="ppaction://hlinksldjump"/>
              </a:rPr>
              <a:t>מערכת השיעורים ושיבוץ לקורסים</a:t>
            </a:r>
            <a:endParaRPr lang="he-IL" dirty="0" smtClean="0"/>
          </a:p>
          <a:p>
            <a:r>
              <a:rPr lang="he-IL" dirty="0" smtClean="0">
                <a:hlinkClick r:id="rId6" action="ppaction://hlinksldjump"/>
              </a:rPr>
              <a:t>תשלומים ושכר לימוד</a:t>
            </a:r>
            <a:endParaRPr lang="he-IL" dirty="0" smtClean="0"/>
          </a:p>
          <a:p>
            <a:r>
              <a:rPr lang="he-IL" dirty="0" smtClean="0">
                <a:hlinkClick r:id="rId7" action="ppaction://hlinksldjump"/>
              </a:rPr>
              <a:t>בחינות וציונים</a:t>
            </a:r>
            <a:endParaRPr lang="he-IL" dirty="0"/>
          </a:p>
        </p:txBody>
      </p:sp>
    </p:spTree>
    <p:extLst>
      <p:ext uri="{BB962C8B-B14F-4D97-AF65-F5344CB8AC3E}">
        <p14:creationId xmlns:p14="http://schemas.microsoft.com/office/powerpoint/2010/main" val="1996063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372924"/>
            <a:ext cx="9875520" cy="1356360"/>
          </a:xfrm>
        </p:spPr>
        <p:txBody>
          <a:bodyPr/>
          <a:lstStyle/>
          <a:p>
            <a:pPr algn="r"/>
            <a:r>
              <a:rPr lang="he-IL" b="1" dirty="0" smtClean="0"/>
              <a:t>הרשמה ותנאי קבלה</a:t>
            </a:r>
            <a:endParaRPr lang="he-IL" b="1" dirty="0"/>
          </a:p>
        </p:txBody>
      </p:sp>
      <p:sp>
        <p:nvSpPr>
          <p:cNvPr id="3" name="מציין מיקום תוכן 2"/>
          <p:cNvSpPr>
            <a:spLocks noGrp="1"/>
          </p:cNvSpPr>
          <p:nvPr>
            <p:ph idx="1"/>
          </p:nvPr>
        </p:nvSpPr>
        <p:spPr>
          <a:xfrm>
            <a:off x="742279" y="1409252"/>
            <a:ext cx="10276242" cy="5120641"/>
          </a:xfrm>
        </p:spPr>
        <p:txBody>
          <a:bodyPr>
            <a:normAutofit fontScale="77500" lnSpcReduction="20000"/>
          </a:bodyPr>
          <a:lstStyle/>
          <a:p>
            <a:pPr marL="45720" indent="0">
              <a:buNone/>
            </a:pPr>
            <a:r>
              <a:rPr lang="he-IL" dirty="0" smtClean="0"/>
              <a:t>לצפייה ב</a:t>
            </a:r>
            <a:r>
              <a:rPr lang="he-IL" b="1" dirty="0" smtClean="0"/>
              <a:t>תנאי הקבלה </a:t>
            </a:r>
            <a:r>
              <a:rPr lang="he-IL" dirty="0"/>
              <a:t>ללימודים סדירים לתואר ראשון </a:t>
            </a:r>
            <a:r>
              <a:rPr lang="en-US" dirty="0" err="1"/>
              <a:t>B.Ed</a:t>
            </a:r>
            <a:r>
              <a:rPr lang="en-US" dirty="0"/>
              <a:t> </a:t>
            </a:r>
            <a:r>
              <a:rPr lang="he-IL" dirty="0"/>
              <a:t> </a:t>
            </a:r>
            <a:r>
              <a:rPr lang="he-IL" dirty="0" smtClean="0"/>
              <a:t>ולתעודת הוראה לבוגרי </a:t>
            </a:r>
            <a:r>
              <a:rPr lang="he-IL" dirty="0"/>
              <a:t>ישיבות </a:t>
            </a:r>
            <a:r>
              <a:rPr lang="he-IL" dirty="0" smtClean="0"/>
              <a:t>ותלמידי השלוחות</a:t>
            </a:r>
            <a:r>
              <a:rPr lang="he-IL" dirty="0"/>
              <a:t>, </a:t>
            </a:r>
            <a:r>
              <a:rPr lang="he-IL" b="1" dirty="0" smtClean="0"/>
              <a:t>ניתן ללחוץ </a:t>
            </a:r>
            <a:r>
              <a:rPr lang="he-IL" b="1" dirty="0" smtClean="0">
                <a:hlinkClick r:id="rId2"/>
              </a:rPr>
              <a:t>כאן</a:t>
            </a:r>
            <a:r>
              <a:rPr lang="he-IL" b="1" dirty="0" smtClean="0"/>
              <a:t>.</a:t>
            </a:r>
          </a:p>
          <a:p>
            <a:pPr marL="45720" indent="0">
              <a:buNone/>
            </a:pPr>
            <a:r>
              <a:rPr lang="he-IL" dirty="0"/>
              <a:t>כל תלמיד המעוניין להירשם ללימודים מחויב לעבור ראיון </a:t>
            </a:r>
            <a:r>
              <a:rPr lang="he-IL" dirty="0" smtClean="0"/>
              <a:t>קבלה עם </a:t>
            </a:r>
            <a:r>
              <a:rPr lang="he-IL" b="1" dirty="0" smtClean="0"/>
              <a:t>הרב חנוך הרבסט</a:t>
            </a:r>
            <a:r>
              <a:rPr lang="he-IL" dirty="0"/>
              <a:t>, מרכז התכנית לתלמידי השלוחות ובוגרי </a:t>
            </a:r>
            <a:r>
              <a:rPr lang="he-IL" dirty="0" smtClean="0"/>
              <a:t>ישיבות.</a:t>
            </a:r>
          </a:p>
          <a:p>
            <a:pPr marL="45720" indent="0">
              <a:buNone/>
            </a:pPr>
            <a:r>
              <a:rPr lang="he-IL" dirty="0" smtClean="0"/>
              <a:t>לתיאום </a:t>
            </a:r>
            <a:r>
              <a:rPr lang="he-IL" dirty="0"/>
              <a:t>פגישה מראש: </a:t>
            </a:r>
            <a:r>
              <a:rPr lang="he-IL" dirty="0" smtClean="0"/>
              <a:t>גב</a:t>
            </a:r>
            <a:r>
              <a:rPr lang="he-IL" dirty="0"/>
              <a:t>' </a:t>
            </a:r>
            <a:r>
              <a:rPr lang="he-IL" b="1" dirty="0" smtClean="0"/>
              <a:t>מיטל יחיא</a:t>
            </a:r>
            <a:r>
              <a:rPr lang="he-IL" dirty="0" smtClean="0"/>
              <a:t>, מזכירת תכנית השלוחות ובני הישיבות</a:t>
            </a:r>
            <a:endParaRPr lang="he-IL" b="1" dirty="0"/>
          </a:p>
          <a:p>
            <a:pPr marL="45720" indent="0">
              <a:buNone/>
            </a:pPr>
            <a:r>
              <a:rPr lang="he-IL" dirty="0"/>
              <a:t>טלפון ישיר: </a:t>
            </a:r>
            <a:r>
              <a:rPr lang="he-IL" b="1" dirty="0" smtClean="0"/>
              <a:t>08-9485677</a:t>
            </a:r>
            <a:r>
              <a:rPr lang="he-IL" dirty="0" smtClean="0"/>
              <a:t> </a:t>
            </a:r>
            <a:r>
              <a:rPr lang="he-IL" dirty="0"/>
              <a:t>פקס: </a:t>
            </a:r>
            <a:r>
              <a:rPr lang="he-IL" dirty="0" smtClean="0"/>
              <a:t>08-9485635 דואר אלקטרוני:</a:t>
            </a:r>
            <a:r>
              <a:rPr lang="en-US" dirty="0" smtClean="0">
                <a:hlinkClick r:id="rId3"/>
              </a:rPr>
              <a:t>meitaly@orot.ac.il</a:t>
            </a:r>
            <a:r>
              <a:rPr lang="en-US" u="sng" dirty="0" smtClean="0">
                <a:hlinkClick r:id="rId3"/>
              </a:rPr>
              <a:t> </a:t>
            </a:r>
            <a:endParaRPr lang="he-IL" u="sng" dirty="0" smtClean="0"/>
          </a:p>
          <a:p>
            <a:pPr marL="45720" indent="0">
              <a:buNone/>
            </a:pPr>
            <a:r>
              <a:rPr lang="he-IL" dirty="0" smtClean="0"/>
              <a:t>חובה להביא לפגישה את המסמכים הבאים:</a:t>
            </a:r>
          </a:p>
          <a:p>
            <a:pPr>
              <a:lnSpc>
                <a:spcPct val="100000"/>
              </a:lnSpc>
              <a:spcBef>
                <a:spcPts val="600"/>
              </a:spcBef>
            </a:pPr>
            <a:r>
              <a:rPr lang="he-IL" dirty="0"/>
              <a:t>תעודת </a:t>
            </a:r>
            <a:r>
              <a:rPr lang="he-IL" dirty="0" smtClean="0"/>
              <a:t>זהות</a:t>
            </a:r>
            <a:endParaRPr lang="he-IL" dirty="0"/>
          </a:p>
          <a:p>
            <a:pPr>
              <a:lnSpc>
                <a:spcPct val="100000"/>
              </a:lnSpc>
              <a:spcBef>
                <a:spcPts val="600"/>
              </a:spcBef>
            </a:pPr>
            <a:r>
              <a:rPr lang="he-IL" dirty="0"/>
              <a:t>תעודת בגרות</a:t>
            </a:r>
          </a:p>
          <a:p>
            <a:pPr>
              <a:lnSpc>
                <a:spcPct val="100000"/>
              </a:lnSpc>
              <a:spcBef>
                <a:spcPts val="600"/>
              </a:spcBef>
            </a:pPr>
            <a:r>
              <a:rPr lang="he-IL" dirty="0"/>
              <a:t>ציון </a:t>
            </a:r>
            <a:r>
              <a:rPr lang="he-IL" dirty="0" smtClean="0"/>
              <a:t>פסיכומטרי </a:t>
            </a:r>
            <a:r>
              <a:rPr lang="he-IL" sz="1200" dirty="0" smtClean="0"/>
              <a:t>(למעט בוגרי 7 שנות ישיבה ומעלה)</a:t>
            </a:r>
            <a:endParaRPr lang="he-IL" sz="1200" dirty="0"/>
          </a:p>
          <a:p>
            <a:pPr>
              <a:spcBef>
                <a:spcPts val="600"/>
              </a:spcBef>
            </a:pPr>
            <a:r>
              <a:rPr lang="he-IL" dirty="0"/>
              <a:t>אישור שנות ישיבה</a:t>
            </a:r>
          </a:p>
          <a:p>
            <a:pPr>
              <a:spcBef>
                <a:spcPts val="600"/>
              </a:spcBef>
            </a:pPr>
            <a:r>
              <a:rPr lang="he-IL" dirty="0"/>
              <a:t>אישור שירות בצה"ל</a:t>
            </a:r>
          </a:p>
          <a:p>
            <a:pPr>
              <a:spcBef>
                <a:spcPts val="600"/>
              </a:spcBef>
            </a:pPr>
            <a:r>
              <a:rPr lang="he-IL" dirty="0"/>
              <a:t>אישור </a:t>
            </a:r>
            <a:r>
              <a:rPr lang="he-IL" dirty="0" smtClean="0"/>
              <a:t>רפואי</a:t>
            </a:r>
          </a:p>
          <a:p>
            <a:pPr>
              <a:spcBef>
                <a:spcPts val="600"/>
              </a:spcBef>
            </a:pPr>
            <a:r>
              <a:rPr lang="he-IL" dirty="0" smtClean="0"/>
              <a:t>תמונת פספורט</a:t>
            </a:r>
          </a:p>
          <a:p>
            <a:pPr>
              <a:spcBef>
                <a:spcPts val="600"/>
              </a:spcBef>
            </a:pPr>
            <a:r>
              <a:rPr lang="he-IL" dirty="0" smtClean="0"/>
              <a:t>250 ש"ח דמי רישום</a:t>
            </a:r>
          </a:p>
          <a:p>
            <a:pPr marL="45720" indent="0">
              <a:spcBef>
                <a:spcPts val="600"/>
              </a:spcBef>
              <a:buNone/>
            </a:pPr>
            <a:r>
              <a:rPr lang="he-IL" dirty="0" smtClean="0"/>
              <a:t>לתלמידי </a:t>
            </a:r>
            <a:r>
              <a:rPr lang="he-IL" b="1" dirty="0" smtClean="0"/>
              <a:t>הסבת </a:t>
            </a:r>
            <a:r>
              <a:rPr lang="he-IL" b="1" dirty="0"/>
              <a:t>אקדמאיים להוראה </a:t>
            </a:r>
            <a:r>
              <a:rPr lang="he-IL" dirty="0"/>
              <a:t>– יש להביא את תעודת התואר וגל"צ </a:t>
            </a:r>
            <a:r>
              <a:rPr lang="he-IL" dirty="0" smtClean="0"/>
              <a:t>חתום.</a:t>
            </a:r>
            <a:endParaRPr lang="he-IL" dirty="0"/>
          </a:p>
          <a:p>
            <a:pPr marL="45720" indent="0">
              <a:spcBef>
                <a:spcPts val="600"/>
              </a:spcBef>
              <a:buNone/>
            </a:pPr>
            <a:r>
              <a:rPr lang="he-IL" b="1" dirty="0" smtClean="0"/>
              <a:t>שימו לב! </a:t>
            </a:r>
            <a:r>
              <a:rPr lang="he-IL" dirty="0" smtClean="0"/>
              <a:t>ההרשמה </a:t>
            </a:r>
            <a:r>
              <a:rPr lang="he-IL" dirty="0"/>
              <a:t>בתוקף רק לאחר הבאת המסמכים הנ"ל, ראיון קבלה עם הרב חנוך, והסדרת תשלום דמי רישום ושכ"ל</a:t>
            </a:r>
            <a:r>
              <a:rPr lang="he-IL" dirty="0" smtClean="0"/>
              <a:t>.</a:t>
            </a:r>
            <a:endParaRPr lang="en-US" dirty="0"/>
          </a:p>
        </p:txBody>
      </p:sp>
    </p:spTree>
    <p:extLst>
      <p:ext uri="{BB962C8B-B14F-4D97-AF65-F5344CB8AC3E}">
        <p14:creationId xmlns:p14="http://schemas.microsoft.com/office/powerpoint/2010/main" val="2441880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t>לוחות זמנים</a:t>
            </a:r>
            <a:endParaRPr lang="he-IL" b="1" dirty="0"/>
          </a:p>
        </p:txBody>
      </p:sp>
      <p:sp>
        <p:nvSpPr>
          <p:cNvPr id="3" name="מציין מיקום תוכן 2"/>
          <p:cNvSpPr>
            <a:spLocks noGrp="1"/>
          </p:cNvSpPr>
          <p:nvPr>
            <p:ph idx="1"/>
          </p:nvPr>
        </p:nvSpPr>
        <p:spPr>
          <a:xfrm>
            <a:off x="1325880" y="1656678"/>
            <a:ext cx="9872871" cy="4256442"/>
          </a:xfrm>
        </p:spPr>
        <p:txBody>
          <a:bodyPr>
            <a:normAutofit fontScale="92500"/>
          </a:bodyPr>
          <a:lstStyle/>
          <a:p>
            <a:pPr marL="45720" indent="0">
              <a:buNone/>
            </a:pPr>
            <a:r>
              <a:rPr lang="he-IL" dirty="0"/>
              <a:t>שנת הלימודים מחולקת לשבעה מחזורי לימוד בני כעשרה שבועות. בכל מחזור לימודים מתקיימים שני קורסים בהיקף של </a:t>
            </a:r>
            <a:r>
              <a:rPr lang="he-IL" dirty="0" err="1"/>
              <a:t>ש"ש</a:t>
            </a:r>
            <a:r>
              <a:rPr lang="he-IL" dirty="0"/>
              <a:t> אחת</a:t>
            </a:r>
            <a:r>
              <a:rPr lang="he-IL" b="1" dirty="0"/>
              <a:t>, אלא אם צוין אחרת</a:t>
            </a:r>
            <a:r>
              <a:rPr lang="he-IL" dirty="0"/>
              <a:t> (</a:t>
            </a:r>
            <a:r>
              <a:rPr lang="he-IL" b="1" dirty="0" err="1"/>
              <a:t>ש"ש</a:t>
            </a:r>
            <a:r>
              <a:rPr lang="he-IL" dirty="0"/>
              <a:t> = שעה שבועית, מקביל ל</a:t>
            </a:r>
            <a:r>
              <a:rPr lang="he-IL" b="1" dirty="0"/>
              <a:t>נקודת זכות </a:t>
            </a:r>
            <a:r>
              <a:rPr lang="he-IL" dirty="0"/>
              <a:t>אחת</a:t>
            </a:r>
            <a:r>
              <a:rPr lang="he-IL" dirty="0" smtClean="0"/>
              <a:t>).</a:t>
            </a:r>
          </a:p>
          <a:p>
            <a:pPr marL="45720" indent="0">
              <a:buNone/>
            </a:pPr>
            <a:r>
              <a:rPr lang="he-IL" dirty="0" smtClean="0"/>
              <a:t>הלימודים מתקיימים:</a:t>
            </a:r>
          </a:p>
          <a:p>
            <a:pPr>
              <a:buFont typeface="Arial" panose="020B0604020202020204" pitchFamily="34" charset="0"/>
              <a:buChar char="•"/>
            </a:pPr>
            <a:r>
              <a:rPr lang="he-IL" b="1" dirty="0" smtClean="0"/>
              <a:t>בימי שישי </a:t>
            </a:r>
            <a:r>
              <a:rPr lang="he-IL" dirty="0"/>
              <a:t>בשבוע</a:t>
            </a:r>
            <a:r>
              <a:rPr lang="he-IL" b="1" dirty="0"/>
              <a:t> החל מהשעה 8</a:t>
            </a:r>
            <a:r>
              <a:rPr lang="he-IL" b="1" u="sng" baseline="30000" dirty="0"/>
              <a:t>30</a:t>
            </a:r>
            <a:r>
              <a:rPr lang="he-IL" b="1" dirty="0"/>
              <a:t> בבוקר ועד </a:t>
            </a:r>
            <a:r>
              <a:rPr lang="he-IL" b="1" dirty="0" smtClean="0"/>
              <a:t>13</a:t>
            </a:r>
            <a:r>
              <a:rPr lang="he-IL" b="1" u="sng" baseline="30000" dirty="0" smtClean="0"/>
              <a:t>00</a:t>
            </a:r>
            <a:r>
              <a:rPr lang="he-IL" b="1" dirty="0" smtClean="0"/>
              <a:t>, אלא </a:t>
            </a:r>
            <a:r>
              <a:rPr lang="he-IL" b="1" dirty="0"/>
              <a:t>אם </a:t>
            </a:r>
            <a:r>
              <a:rPr lang="he-IL" b="1" dirty="0" smtClean="0"/>
              <a:t>צוין </a:t>
            </a:r>
            <a:r>
              <a:rPr lang="he-IL" b="1" dirty="0"/>
              <a:t>אחרת</a:t>
            </a:r>
            <a:r>
              <a:rPr lang="he-IL" dirty="0" smtClean="0"/>
              <a:t>.</a:t>
            </a:r>
          </a:p>
          <a:p>
            <a:pPr>
              <a:buFont typeface="Arial" panose="020B0604020202020204" pitchFamily="34" charset="0"/>
              <a:buChar char="•"/>
            </a:pPr>
            <a:r>
              <a:rPr lang="he-IL" b="1" dirty="0" smtClean="0"/>
              <a:t>ימים </a:t>
            </a:r>
            <a:r>
              <a:rPr lang="he-IL" b="1" dirty="0"/>
              <a:t>מרוכזים בחופשות בין </a:t>
            </a:r>
            <a:r>
              <a:rPr lang="he-IL" b="1" dirty="0" smtClean="0"/>
              <a:t>הזמנים- </a:t>
            </a:r>
            <a:r>
              <a:rPr lang="he-IL" dirty="0" smtClean="0"/>
              <a:t>במהלך </a:t>
            </a:r>
            <a:r>
              <a:rPr lang="he-IL" dirty="0"/>
              <a:t>שנה"ל מתקיימים 12 ימי לימוד בחופשות בין הזמנים: יומיים בתשרי, חמישה ימים בניסן וחמישה ימים באב בין השעות </a:t>
            </a:r>
            <a:r>
              <a:rPr lang="he-IL" dirty="0" smtClean="0"/>
              <a:t>9:00-19:00.</a:t>
            </a:r>
          </a:p>
          <a:p>
            <a:pPr>
              <a:buFont typeface="Arial" panose="020B0604020202020204" pitchFamily="34" charset="0"/>
              <a:buChar char="•"/>
            </a:pPr>
            <a:r>
              <a:rPr lang="he-IL" b="1" dirty="0" smtClean="0"/>
              <a:t>עבודה מעשית  </a:t>
            </a:r>
            <a:r>
              <a:rPr lang="he-IL" dirty="0" smtClean="0"/>
              <a:t>- מתבצעת במהלך השבוע בין השעות 8:00-13:00, שנה לכל התמחות.</a:t>
            </a:r>
          </a:p>
          <a:p>
            <a:pPr>
              <a:buFont typeface="Arial" panose="020B0604020202020204" pitchFamily="34" charset="0"/>
              <a:buChar char="•"/>
            </a:pPr>
            <a:r>
              <a:rPr lang="he-IL" b="1" dirty="0" smtClean="0"/>
              <a:t>קורסים </a:t>
            </a:r>
            <a:r>
              <a:rPr lang="he-IL" b="1" dirty="0" smtClean="0"/>
              <a:t>מתוקשבים</a:t>
            </a:r>
            <a:r>
              <a:rPr lang="he-IL" dirty="0" smtClean="0"/>
              <a:t>-</a:t>
            </a:r>
            <a:r>
              <a:rPr lang="he-IL" b="1" dirty="0" smtClean="0"/>
              <a:t> </a:t>
            </a:r>
            <a:r>
              <a:rPr lang="he-IL" dirty="0" smtClean="0"/>
              <a:t>פירוט בשקופית 11.</a:t>
            </a:r>
          </a:p>
          <a:p>
            <a:pPr marL="45720" indent="0">
              <a:buNone/>
            </a:pPr>
            <a:r>
              <a:rPr lang="he-IL" dirty="0" smtClean="0"/>
              <a:t>להורדת </a:t>
            </a:r>
            <a:r>
              <a:rPr lang="he-IL" dirty="0"/>
              <a:t>קובץ </a:t>
            </a:r>
            <a:r>
              <a:rPr lang="he-IL" b="1" dirty="0"/>
              <a:t>עם לוח הזמנים לשנה הקרובה</a:t>
            </a:r>
            <a:r>
              <a:rPr lang="he-IL" dirty="0"/>
              <a:t>, יש ללחוץ </a:t>
            </a:r>
            <a:r>
              <a:rPr lang="he-IL" dirty="0">
                <a:hlinkClick r:id="rId2"/>
              </a:rPr>
              <a:t>כאן</a:t>
            </a:r>
            <a:r>
              <a:rPr lang="he-IL" dirty="0"/>
              <a:t>.</a:t>
            </a:r>
            <a:endParaRPr lang="en-US" dirty="0"/>
          </a:p>
          <a:p>
            <a:pPr marL="45720" indent="0">
              <a:buNone/>
            </a:pPr>
            <a:endParaRPr lang="he-IL" dirty="0"/>
          </a:p>
        </p:txBody>
      </p:sp>
    </p:spTree>
    <p:extLst>
      <p:ext uri="{BB962C8B-B14F-4D97-AF65-F5344CB8AC3E}">
        <p14:creationId xmlns:p14="http://schemas.microsoft.com/office/powerpoint/2010/main" val="2393774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t>מתווה הלימודים</a:t>
            </a:r>
            <a:endParaRPr lang="he-IL" b="1" dirty="0"/>
          </a:p>
        </p:txBody>
      </p:sp>
      <p:sp>
        <p:nvSpPr>
          <p:cNvPr id="3" name="מציין מיקום תוכן 2"/>
          <p:cNvSpPr>
            <a:spLocks noGrp="1"/>
          </p:cNvSpPr>
          <p:nvPr>
            <p:ph idx="1"/>
          </p:nvPr>
        </p:nvSpPr>
        <p:spPr>
          <a:xfrm>
            <a:off x="1143000" y="1694688"/>
            <a:ext cx="9872872" cy="4888996"/>
          </a:xfrm>
        </p:spPr>
        <p:txBody>
          <a:bodyPr>
            <a:normAutofit/>
          </a:bodyPr>
          <a:lstStyle/>
          <a:p>
            <a:pPr marL="45720" indent="0">
              <a:buNone/>
            </a:pPr>
            <a:r>
              <a:rPr lang="he-IL" dirty="0"/>
              <a:t>תכנית הלימודים לתואר בוגר בהוראה היא בת </a:t>
            </a:r>
            <a:r>
              <a:rPr lang="he-IL" b="1" dirty="0"/>
              <a:t>ארבע שנים </a:t>
            </a:r>
            <a:r>
              <a:rPr lang="he-IL" dirty="0" smtClean="0"/>
              <a:t>בשלושה </a:t>
            </a:r>
            <a:r>
              <a:rPr lang="he-IL" dirty="0"/>
              <a:t>מסלולים: </a:t>
            </a:r>
          </a:p>
          <a:p>
            <a:pPr marL="45720" indent="0">
              <a:buNone/>
            </a:pPr>
            <a:r>
              <a:rPr lang="he-IL" dirty="0"/>
              <a:t>• </a:t>
            </a:r>
            <a:r>
              <a:rPr lang="he-IL" b="1" dirty="0"/>
              <a:t>מסלול יסודי </a:t>
            </a:r>
            <a:r>
              <a:rPr lang="he-IL" dirty="0"/>
              <a:t>- כיתות </a:t>
            </a:r>
            <a:r>
              <a:rPr lang="he-IL" dirty="0" smtClean="0"/>
              <a:t>א'-ו'.</a:t>
            </a:r>
            <a:endParaRPr lang="he-IL" dirty="0"/>
          </a:p>
          <a:p>
            <a:pPr marL="45720" indent="0">
              <a:buNone/>
            </a:pPr>
            <a:r>
              <a:rPr lang="he-IL" dirty="0"/>
              <a:t>• </a:t>
            </a:r>
            <a:r>
              <a:rPr lang="he-IL" b="1" dirty="0"/>
              <a:t>מסלול על יסודי </a:t>
            </a:r>
            <a:r>
              <a:rPr lang="he-IL" dirty="0"/>
              <a:t>- כיתות ז'-י</a:t>
            </a:r>
            <a:r>
              <a:rPr lang="he-IL" dirty="0" smtClean="0"/>
              <a:t>'.</a:t>
            </a:r>
          </a:p>
          <a:p>
            <a:pPr marL="45720" indent="0">
              <a:buNone/>
            </a:pPr>
            <a:r>
              <a:rPr lang="he-IL" dirty="0"/>
              <a:t>• </a:t>
            </a:r>
            <a:r>
              <a:rPr lang="he-IL" b="1" dirty="0" smtClean="0"/>
              <a:t>מסלול רב גילי </a:t>
            </a:r>
            <a:r>
              <a:rPr lang="he-IL" dirty="0" smtClean="0"/>
              <a:t>- כיתות א'-י"ב (התמחות בחינוך מיוחד).</a:t>
            </a:r>
            <a:endParaRPr lang="he-IL" dirty="0"/>
          </a:p>
          <a:p>
            <a:pPr marL="45720" indent="0">
              <a:lnSpc>
                <a:spcPct val="120000"/>
              </a:lnSpc>
              <a:spcBef>
                <a:spcPts val="600"/>
              </a:spcBef>
              <a:buNone/>
            </a:pPr>
            <a:endParaRPr lang="he-IL" dirty="0" smtClean="0"/>
          </a:p>
          <a:p>
            <a:pPr marL="45720" indent="0">
              <a:lnSpc>
                <a:spcPct val="120000"/>
              </a:lnSpc>
              <a:spcBef>
                <a:spcPts val="600"/>
              </a:spcBef>
              <a:buNone/>
            </a:pPr>
            <a:r>
              <a:rPr lang="he-IL" dirty="0" smtClean="0"/>
              <a:t>מסלולים מקוצרים של </a:t>
            </a:r>
            <a:r>
              <a:rPr lang="he-IL" b="1" dirty="0" smtClean="0"/>
              <a:t>שלוש שנים</a:t>
            </a:r>
            <a:r>
              <a:rPr lang="he-IL" dirty="0" smtClean="0"/>
              <a:t>:</a:t>
            </a:r>
          </a:p>
          <a:p>
            <a:pPr>
              <a:lnSpc>
                <a:spcPct val="120000"/>
              </a:lnSpc>
              <a:spcBef>
                <a:spcPts val="600"/>
              </a:spcBef>
              <a:buFontTx/>
              <a:buChar char="-"/>
            </a:pPr>
            <a:r>
              <a:rPr lang="he-IL" dirty="0" smtClean="0"/>
              <a:t>תכנית </a:t>
            </a:r>
            <a:r>
              <a:rPr lang="he-IL" dirty="0" err="1" smtClean="0"/>
              <a:t>רג"ב</a:t>
            </a:r>
            <a:r>
              <a:rPr lang="he-IL" dirty="0" smtClean="0"/>
              <a:t> - </a:t>
            </a:r>
            <a:r>
              <a:rPr lang="he-IL" dirty="0"/>
              <a:t>"</a:t>
            </a:r>
            <a:r>
              <a:rPr lang="he-IL" b="1" dirty="0"/>
              <a:t>מצוינים בחינוך</a:t>
            </a:r>
            <a:r>
              <a:rPr lang="he-IL" dirty="0" smtClean="0"/>
              <a:t>". </a:t>
            </a:r>
          </a:p>
          <a:p>
            <a:pPr>
              <a:lnSpc>
                <a:spcPct val="120000"/>
              </a:lnSpc>
              <a:spcBef>
                <a:spcPts val="600"/>
              </a:spcBef>
              <a:buFontTx/>
              <a:buChar char="-"/>
            </a:pPr>
            <a:r>
              <a:rPr lang="he-IL" dirty="0" smtClean="0"/>
              <a:t>מסלול לימודים לבוגרי 7 שנות ישיבה ומעלה.</a:t>
            </a:r>
          </a:p>
          <a:p>
            <a:pPr>
              <a:lnSpc>
                <a:spcPct val="120000"/>
              </a:lnSpc>
              <a:spcBef>
                <a:spcPts val="600"/>
              </a:spcBef>
              <a:buFontTx/>
              <a:buChar char="-"/>
            </a:pPr>
            <a:r>
              <a:rPr lang="he-IL" dirty="0" smtClean="0"/>
              <a:t>תכנית </a:t>
            </a:r>
            <a:r>
              <a:rPr lang="he-IL" dirty="0" smtClean="0"/>
              <a:t>התמחות מועדפת לבוגרי </a:t>
            </a:r>
            <a:r>
              <a:rPr lang="he-IL" dirty="0" smtClean="0"/>
              <a:t>5 שנות ישיבה ומעלה (המשלימים ל7 שנים במהלך הלימודים).</a:t>
            </a:r>
            <a:endParaRPr lang="he-IL" b="1" dirty="0"/>
          </a:p>
          <a:p>
            <a:endParaRPr lang="he-IL" dirty="0"/>
          </a:p>
        </p:txBody>
      </p:sp>
    </p:spTree>
    <p:extLst>
      <p:ext uri="{BB962C8B-B14F-4D97-AF65-F5344CB8AC3E}">
        <p14:creationId xmlns:p14="http://schemas.microsoft.com/office/powerpoint/2010/main" val="3196776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609600"/>
            <a:ext cx="9875520" cy="1100866"/>
          </a:xfrm>
        </p:spPr>
        <p:txBody>
          <a:bodyPr/>
          <a:lstStyle/>
          <a:p>
            <a:pPr algn="r"/>
            <a:r>
              <a:rPr lang="he-IL" sz="3200" b="1" dirty="0" smtClean="0"/>
              <a:t>התמחויות בתואר</a:t>
            </a:r>
            <a:endParaRPr lang="he-IL" b="1" dirty="0"/>
          </a:p>
        </p:txBody>
      </p:sp>
      <p:sp>
        <p:nvSpPr>
          <p:cNvPr id="3" name="מציין מיקום תוכן 2"/>
          <p:cNvSpPr>
            <a:spLocks noGrp="1"/>
          </p:cNvSpPr>
          <p:nvPr>
            <p:ph idx="1"/>
          </p:nvPr>
        </p:nvSpPr>
        <p:spPr>
          <a:xfrm>
            <a:off x="1143000" y="1710465"/>
            <a:ext cx="9872871" cy="4604273"/>
          </a:xfrm>
        </p:spPr>
        <p:txBody>
          <a:bodyPr>
            <a:normAutofit lnSpcReduction="10000"/>
          </a:bodyPr>
          <a:lstStyle/>
          <a:p>
            <a:pPr marL="45720" indent="0">
              <a:spcBef>
                <a:spcPts val="1200"/>
              </a:spcBef>
              <a:spcAft>
                <a:spcPts val="600"/>
              </a:spcAft>
              <a:buNone/>
            </a:pPr>
            <a:r>
              <a:rPr lang="he-IL" dirty="0" smtClean="0"/>
              <a:t>התואר הוא תואר ראשון ב</a:t>
            </a:r>
            <a:r>
              <a:rPr lang="he-IL" b="1" dirty="0" smtClean="0"/>
              <a:t>חינוך</a:t>
            </a:r>
            <a:r>
              <a:rPr lang="he-IL" dirty="0" smtClean="0"/>
              <a:t>, וחובה להתמחות ב</a:t>
            </a:r>
            <a:r>
              <a:rPr lang="he-IL" b="1" dirty="0" smtClean="0"/>
              <a:t>שתי התמחויות </a:t>
            </a:r>
            <a:r>
              <a:rPr lang="he-IL" dirty="0" smtClean="0"/>
              <a:t>ע"פ הפירוט לקמן:</a:t>
            </a:r>
          </a:p>
          <a:p>
            <a:pPr marL="45720" indent="0">
              <a:spcBef>
                <a:spcPts val="1200"/>
              </a:spcBef>
              <a:spcAft>
                <a:spcPts val="600"/>
              </a:spcAft>
              <a:buNone/>
            </a:pPr>
            <a:r>
              <a:rPr lang="he-IL" dirty="0" smtClean="0"/>
              <a:t>(</a:t>
            </a:r>
            <a:r>
              <a:rPr lang="he-IL" sz="2000" dirty="0" smtClean="0"/>
              <a:t>תלמידי </a:t>
            </a:r>
            <a:r>
              <a:rPr lang="he-IL" sz="2000" b="1" dirty="0" smtClean="0"/>
              <a:t>הסבת אקדמאים להוראה </a:t>
            </a:r>
            <a:r>
              <a:rPr lang="he-IL" sz="2000" dirty="0" smtClean="0"/>
              <a:t>מתמחים בהתמחות אחת, בהתאם ללימודים הקודמים)</a:t>
            </a:r>
            <a:endParaRPr lang="he-IL" sz="2000" b="1" dirty="0"/>
          </a:p>
          <a:p>
            <a:pPr marL="45720" indent="0">
              <a:buNone/>
            </a:pPr>
            <a:r>
              <a:rPr lang="he-IL" b="1" dirty="0" smtClean="0"/>
              <a:t>התמחויות </a:t>
            </a:r>
            <a:r>
              <a:rPr lang="he-IL" b="1" dirty="0"/>
              <a:t>אפשריות במסלול יסודי - כיתות </a:t>
            </a:r>
            <a:r>
              <a:rPr lang="he-IL" b="1" dirty="0" smtClean="0"/>
              <a:t>א'-ו':</a:t>
            </a:r>
            <a:endParaRPr lang="he-IL" b="1" dirty="0"/>
          </a:p>
          <a:p>
            <a:pPr marL="45720" indent="0">
              <a:buNone/>
            </a:pPr>
            <a:r>
              <a:rPr lang="he-IL" u="sng" dirty="0"/>
              <a:t>התמחות ראשית </a:t>
            </a:r>
            <a:r>
              <a:rPr lang="he-IL" dirty="0"/>
              <a:t>– תלמוד (תושבע"פ)</a:t>
            </a:r>
          </a:p>
          <a:p>
            <a:pPr marL="45720" indent="0">
              <a:buNone/>
            </a:pPr>
            <a:r>
              <a:rPr lang="he-IL" u="sng" dirty="0"/>
              <a:t>התמחות משנית </a:t>
            </a:r>
            <a:r>
              <a:rPr lang="he-IL" dirty="0"/>
              <a:t>– הוראה כוללת (תנ"ך, לשון, היסטוריה)</a:t>
            </a:r>
          </a:p>
          <a:p>
            <a:pPr marL="45720" indent="0">
              <a:buNone/>
            </a:pPr>
            <a:r>
              <a:rPr lang="he-IL" b="1" dirty="0"/>
              <a:t>התמחויות אפשריות במסלול על יסודי - כיתות ז'-י':</a:t>
            </a:r>
          </a:p>
          <a:p>
            <a:pPr marL="45720" indent="0">
              <a:buNone/>
            </a:pPr>
            <a:r>
              <a:rPr lang="he-IL" u="sng" dirty="0"/>
              <a:t>התמחות ראשית </a:t>
            </a:r>
            <a:r>
              <a:rPr lang="he-IL" dirty="0"/>
              <a:t>– תלמוד / תנ"ך</a:t>
            </a:r>
          </a:p>
          <a:p>
            <a:pPr marL="45720" indent="0">
              <a:buNone/>
            </a:pPr>
            <a:r>
              <a:rPr lang="he-IL" u="sng" dirty="0"/>
              <a:t>התמחות משנית </a:t>
            </a:r>
            <a:r>
              <a:rPr lang="he-IL" dirty="0"/>
              <a:t>– תנ"ך / תלמוד / היסטוריה / חינוך </a:t>
            </a:r>
            <a:r>
              <a:rPr lang="he-IL" dirty="0" smtClean="0"/>
              <a:t>מיוחד / לשון </a:t>
            </a:r>
            <a:r>
              <a:rPr lang="he-IL" dirty="0" smtClean="0"/>
              <a:t>עברית / תקשורת / אנגלית או </a:t>
            </a:r>
            <a:r>
              <a:rPr lang="he-IL" dirty="0" smtClean="0"/>
              <a:t>מתמטיקה חד חוגי.</a:t>
            </a:r>
          </a:p>
          <a:p>
            <a:pPr marL="45720" indent="0">
              <a:buNone/>
            </a:pPr>
            <a:r>
              <a:rPr lang="he-IL" dirty="0" smtClean="0"/>
              <a:t>(למידע על התמחויות מתמטיקה ואנגלית יש לפנות למזכירת התכנית גב' לידני נירית: </a:t>
            </a:r>
            <a:r>
              <a:rPr lang="en-US" dirty="0" smtClean="0">
                <a:hlinkClick r:id="rId2"/>
              </a:rPr>
              <a:t>nirit@orot.ac.il</a:t>
            </a:r>
            <a:r>
              <a:rPr lang="en-US" dirty="0" smtClean="0"/>
              <a:t> </a:t>
            </a:r>
            <a:r>
              <a:rPr lang="he-IL" dirty="0" smtClean="0"/>
              <a:t>)</a:t>
            </a:r>
            <a:endParaRPr lang="he-IL" dirty="0"/>
          </a:p>
        </p:txBody>
      </p:sp>
    </p:spTree>
    <p:extLst>
      <p:ext uri="{BB962C8B-B14F-4D97-AF65-F5344CB8AC3E}">
        <p14:creationId xmlns:p14="http://schemas.microsoft.com/office/powerpoint/2010/main" val="1633478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43000" y="491263"/>
            <a:ext cx="9875520" cy="1356360"/>
          </a:xfrm>
        </p:spPr>
        <p:txBody>
          <a:bodyPr>
            <a:normAutofit/>
          </a:bodyPr>
          <a:lstStyle/>
          <a:p>
            <a:pPr algn="r"/>
            <a:r>
              <a:rPr lang="he-IL" sz="3200" b="1" dirty="0" smtClean="0"/>
              <a:t>כמה </a:t>
            </a:r>
            <a:r>
              <a:rPr lang="he-IL" sz="3200" b="1" dirty="0" err="1" smtClean="0"/>
              <a:t>ש"ש</a:t>
            </a:r>
            <a:r>
              <a:rPr lang="he-IL" sz="3200" b="1" dirty="0" smtClean="0"/>
              <a:t> צריך ללמוד?</a:t>
            </a:r>
            <a:endParaRPr lang="he-IL" sz="3200" b="1" dirty="0"/>
          </a:p>
        </p:txBody>
      </p:sp>
      <p:sp>
        <p:nvSpPr>
          <p:cNvPr id="3" name="מציין מיקום תוכן 2"/>
          <p:cNvSpPr>
            <a:spLocks noGrp="1"/>
          </p:cNvSpPr>
          <p:nvPr>
            <p:ph idx="1"/>
          </p:nvPr>
        </p:nvSpPr>
        <p:spPr>
          <a:xfrm>
            <a:off x="487680" y="1450849"/>
            <a:ext cx="10887456" cy="5122074"/>
          </a:xfrm>
        </p:spPr>
        <p:txBody>
          <a:bodyPr>
            <a:normAutofit fontScale="92500"/>
          </a:bodyPr>
          <a:lstStyle/>
          <a:p>
            <a:pPr marL="45720" indent="0">
              <a:lnSpc>
                <a:spcPct val="120000"/>
              </a:lnSpc>
              <a:spcBef>
                <a:spcPts val="1200"/>
              </a:spcBef>
              <a:buNone/>
            </a:pPr>
            <a:r>
              <a:rPr lang="he-IL" b="1" dirty="0" smtClean="0"/>
              <a:t>במסלול היסודי:</a:t>
            </a:r>
            <a:r>
              <a:rPr lang="he-IL" dirty="0"/>
              <a:t/>
            </a:r>
            <a:br>
              <a:rPr lang="he-IL" dirty="0"/>
            </a:br>
            <a:r>
              <a:rPr lang="he-IL" u="sng" dirty="0" smtClean="0"/>
              <a:t>קורסי </a:t>
            </a:r>
            <a:r>
              <a:rPr lang="he-IL" u="sng" dirty="0"/>
              <a:t>חינוך</a:t>
            </a:r>
            <a:r>
              <a:rPr lang="he-IL" dirty="0"/>
              <a:t> – חובה בכל </a:t>
            </a:r>
            <a:r>
              <a:rPr lang="he-IL" dirty="0" smtClean="0"/>
              <a:t>התמחות – 26 ש"ש.</a:t>
            </a:r>
            <a:r>
              <a:rPr lang="he-IL" dirty="0"/>
              <a:t/>
            </a:r>
            <a:br>
              <a:rPr lang="he-IL" dirty="0"/>
            </a:br>
            <a:r>
              <a:rPr lang="he-IL" u="sng" dirty="0"/>
              <a:t>התמחות </a:t>
            </a:r>
            <a:r>
              <a:rPr lang="he-IL" u="sng" dirty="0" smtClean="0"/>
              <a:t>ראשית</a:t>
            </a:r>
            <a:r>
              <a:rPr lang="he-IL" dirty="0" smtClean="0"/>
              <a:t> – תלמוד (תושבע"פ) – 26 </a:t>
            </a:r>
            <a:r>
              <a:rPr lang="he-IL" dirty="0" err="1" smtClean="0"/>
              <a:t>ש"ש</a:t>
            </a:r>
            <a:r>
              <a:rPr lang="he-IL" dirty="0" smtClean="0"/>
              <a:t>.</a:t>
            </a:r>
            <a:r>
              <a:rPr lang="he-IL" dirty="0"/>
              <a:t/>
            </a:r>
            <a:br>
              <a:rPr lang="he-IL" dirty="0"/>
            </a:br>
            <a:r>
              <a:rPr lang="he-IL" u="sng" dirty="0"/>
              <a:t>התמחות </a:t>
            </a:r>
            <a:r>
              <a:rPr lang="he-IL" u="sng" dirty="0" smtClean="0"/>
              <a:t>משנית</a:t>
            </a:r>
            <a:r>
              <a:rPr lang="he-IL" dirty="0"/>
              <a:t> </a:t>
            </a:r>
            <a:r>
              <a:rPr lang="he-IL" dirty="0" smtClean="0"/>
              <a:t>– הוראה כוללת (תנ"ך</a:t>
            </a:r>
            <a:r>
              <a:rPr lang="he-IL" dirty="0"/>
              <a:t>, </a:t>
            </a:r>
            <a:r>
              <a:rPr lang="he-IL" dirty="0" smtClean="0"/>
              <a:t>לשון, היסטוריה) – 30 </a:t>
            </a:r>
            <a:r>
              <a:rPr lang="he-IL" dirty="0" err="1" smtClean="0"/>
              <a:t>ש"ש</a:t>
            </a:r>
            <a:r>
              <a:rPr lang="he-IL" dirty="0" smtClean="0"/>
              <a:t> </a:t>
            </a:r>
            <a:r>
              <a:rPr lang="he-IL" sz="1400" dirty="0" smtClean="0"/>
              <a:t>(10 תנ"ך, 10 לשון, 10 היסטוריה).</a:t>
            </a:r>
            <a:r>
              <a:rPr lang="he-IL" dirty="0"/>
              <a:t/>
            </a:r>
            <a:br>
              <a:rPr lang="he-IL" dirty="0"/>
            </a:br>
            <a:r>
              <a:rPr lang="he-IL" u="sng" dirty="0"/>
              <a:t>עבודה </a:t>
            </a:r>
            <a:r>
              <a:rPr lang="he-IL" u="sng" dirty="0" smtClean="0"/>
              <a:t>מעשית</a:t>
            </a:r>
            <a:r>
              <a:rPr lang="he-IL" dirty="0" smtClean="0"/>
              <a:t> – 12 </a:t>
            </a:r>
            <a:r>
              <a:rPr lang="he-IL" dirty="0" err="1" smtClean="0"/>
              <a:t>ש"ש</a:t>
            </a:r>
            <a:r>
              <a:rPr lang="he-IL" dirty="0" smtClean="0"/>
              <a:t> </a:t>
            </a:r>
            <a:r>
              <a:rPr lang="he-IL" sz="1400" dirty="0" smtClean="0"/>
              <a:t>(עבודה מעשית היא ההתנסות בהוראה בהדרכת מדריך פדגוגי. להרחבה דלג ל-</a:t>
            </a:r>
            <a:r>
              <a:rPr lang="he-IL" sz="1600" dirty="0" smtClean="0">
                <a:hlinkClick r:id="rId2" action="ppaction://hlinksldjump"/>
              </a:rPr>
              <a:t>עבודה מעשית</a:t>
            </a:r>
            <a:r>
              <a:rPr lang="he-IL" sz="1400" dirty="0" smtClean="0"/>
              <a:t>).</a:t>
            </a:r>
            <a:r>
              <a:rPr lang="he-IL" dirty="0"/>
              <a:t/>
            </a:r>
            <a:br>
              <a:rPr lang="he-IL" dirty="0"/>
            </a:br>
            <a:r>
              <a:rPr lang="he-IL" u="sng" dirty="0"/>
              <a:t>לימודי </a:t>
            </a:r>
            <a:r>
              <a:rPr lang="he-IL" u="sng" dirty="0" smtClean="0"/>
              <a:t>יסוד</a:t>
            </a:r>
            <a:r>
              <a:rPr lang="he-IL" dirty="0" smtClean="0"/>
              <a:t> – 8 </a:t>
            </a:r>
            <a:r>
              <a:rPr lang="he-IL" dirty="0" err="1" smtClean="0"/>
              <a:t>ש"ש</a:t>
            </a:r>
            <a:r>
              <a:rPr lang="he-IL" dirty="0" smtClean="0"/>
              <a:t> </a:t>
            </a:r>
            <a:r>
              <a:rPr lang="he-IL" sz="1400" dirty="0" smtClean="0"/>
              <a:t>(להרחבה: </a:t>
            </a:r>
            <a:r>
              <a:rPr lang="he-IL" sz="1600" dirty="0" smtClean="0">
                <a:hlinkClick r:id="rId3"/>
              </a:rPr>
              <a:t>לימודי יסוד</a:t>
            </a:r>
            <a:r>
              <a:rPr lang="he-IL" sz="1400" dirty="0" smtClean="0"/>
              <a:t>)</a:t>
            </a:r>
          </a:p>
          <a:p>
            <a:pPr marL="45720" indent="0">
              <a:lnSpc>
                <a:spcPct val="120000"/>
              </a:lnSpc>
              <a:spcBef>
                <a:spcPts val="1200"/>
              </a:spcBef>
              <a:buNone/>
            </a:pPr>
            <a:r>
              <a:rPr lang="he-IL" b="1" dirty="0" smtClean="0"/>
              <a:t>במסלול העל יסודי:</a:t>
            </a:r>
          </a:p>
          <a:p>
            <a:pPr marL="45720" indent="0">
              <a:lnSpc>
                <a:spcPct val="120000"/>
              </a:lnSpc>
              <a:spcBef>
                <a:spcPts val="600"/>
              </a:spcBef>
              <a:buNone/>
            </a:pPr>
            <a:r>
              <a:rPr lang="he-IL" sz="1500" dirty="0"/>
              <a:t>במסגרת התואר יש 2 התמחויות </a:t>
            </a:r>
            <a:r>
              <a:rPr lang="he-IL" sz="1500" dirty="0" smtClean="0"/>
              <a:t>בלבד. תכנית </a:t>
            </a:r>
            <a:r>
              <a:rPr lang="he-IL" sz="1500" dirty="0"/>
              <a:t>הסבת </a:t>
            </a:r>
            <a:r>
              <a:rPr lang="he-IL" sz="1500" dirty="0" smtClean="0"/>
              <a:t>אקדמאים להוראה - התמחות </a:t>
            </a:r>
            <a:r>
              <a:rPr lang="he-IL" sz="1500" dirty="0"/>
              <a:t>אחת בלבד בהתאם ללימודים הקודמים.</a:t>
            </a:r>
            <a:r>
              <a:rPr lang="he-IL" dirty="0"/>
              <a:t/>
            </a:r>
            <a:br>
              <a:rPr lang="he-IL" dirty="0"/>
            </a:br>
            <a:r>
              <a:rPr lang="he-IL" u="sng" dirty="0" smtClean="0"/>
              <a:t>קורסי </a:t>
            </a:r>
            <a:r>
              <a:rPr lang="he-IL" u="sng" dirty="0"/>
              <a:t>חינוך</a:t>
            </a:r>
            <a:r>
              <a:rPr lang="he-IL" dirty="0"/>
              <a:t> – חובה בכל התמחות – 26 ש"ש.</a:t>
            </a:r>
            <a:br>
              <a:rPr lang="he-IL" dirty="0"/>
            </a:br>
            <a:r>
              <a:rPr lang="he-IL" u="sng" dirty="0"/>
              <a:t>התמחות ראשית</a:t>
            </a:r>
            <a:r>
              <a:rPr lang="he-IL" dirty="0"/>
              <a:t> – תלמוד </a:t>
            </a:r>
            <a:r>
              <a:rPr lang="he-IL" dirty="0" smtClean="0"/>
              <a:t>/ תנ"ך – </a:t>
            </a:r>
            <a:r>
              <a:rPr lang="he-IL" dirty="0"/>
              <a:t>26 </a:t>
            </a:r>
            <a:r>
              <a:rPr lang="he-IL" dirty="0" err="1"/>
              <a:t>ש"ש</a:t>
            </a:r>
            <a:r>
              <a:rPr lang="he-IL" dirty="0" smtClean="0"/>
              <a:t>. מתמטיקה – חד חוגי.</a:t>
            </a:r>
            <a:r>
              <a:rPr lang="he-IL" dirty="0"/>
              <a:t/>
            </a:r>
            <a:br>
              <a:rPr lang="he-IL" dirty="0"/>
            </a:br>
            <a:r>
              <a:rPr lang="he-IL" u="sng" dirty="0"/>
              <a:t>התמחות משנית</a:t>
            </a:r>
            <a:r>
              <a:rPr lang="he-IL" dirty="0"/>
              <a:t> – תנ"ך / תלמוד / היסטוריה / חינוך </a:t>
            </a:r>
            <a:r>
              <a:rPr lang="he-IL" dirty="0" smtClean="0"/>
              <a:t>מיוחד / לשון </a:t>
            </a:r>
            <a:r>
              <a:rPr lang="he-IL" dirty="0" smtClean="0"/>
              <a:t>עברית </a:t>
            </a:r>
            <a:r>
              <a:rPr lang="he-IL" dirty="0"/>
              <a:t>/ תקשורת </a:t>
            </a:r>
            <a:r>
              <a:rPr lang="he-IL" dirty="0" smtClean="0"/>
              <a:t>/ אנגלית – </a:t>
            </a:r>
            <a:r>
              <a:rPr lang="he-IL" dirty="0" smtClean="0"/>
              <a:t>26 ש"ש.</a:t>
            </a:r>
            <a:r>
              <a:rPr lang="he-IL" dirty="0"/>
              <a:t/>
            </a:r>
            <a:br>
              <a:rPr lang="he-IL" dirty="0"/>
            </a:br>
            <a:r>
              <a:rPr lang="he-IL" u="sng" dirty="0"/>
              <a:t>עבודה מעשית</a:t>
            </a:r>
            <a:r>
              <a:rPr lang="he-IL" dirty="0"/>
              <a:t> – 12 </a:t>
            </a:r>
            <a:r>
              <a:rPr lang="he-IL" dirty="0" err="1"/>
              <a:t>ש"ש</a:t>
            </a:r>
            <a:r>
              <a:rPr lang="he-IL" dirty="0"/>
              <a:t> </a:t>
            </a:r>
            <a:r>
              <a:rPr lang="he-IL" sz="1400" dirty="0"/>
              <a:t>(עבודה מעשית היא ההתנסות בהוראה בהדרכת מדריך פדגוגי. להרחבה דלג ל-</a:t>
            </a:r>
            <a:r>
              <a:rPr lang="he-IL" sz="1600" dirty="0">
                <a:hlinkClick r:id="rId2" action="ppaction://hlinksldjump"/>
              </a:rPr>
              <a:t>עבודה מעשית</a:t>
            </a:r>
            <a:r>
              <a:rPr lang="he-IL" sz="1400" dirty="0"/>
              <a:t>).</a:t>
            </a:r>
            <a:r>
              <a:rPr lang="he-IL" dirty="0"/>
              <a:t/>
            </a:r>
            <a:br>
              <a:rPr lang="he-IL" dirty="0"/>
            </a:br>
            <a:r>
              <a:rPr lang="he-IL" u="sng" dirty="0"/>
              <a:t>לימודי יסוד</a:t>
            </a:r>
            <a:r>
              <a:rPr lang="he-IL" dirty="0"/>
              <a:t> – 8 </a:t>
            </a:r>
            <a:r>
              <a:rPr lang="he-IL" dirty="0" err="1"/>
              <a:t>ש"ש</a:t>
            </a:r>
            <a:r>
              <a:rPr lang="he-IL" dirty="0"/>
              <a:t> </a:t>
            </a:r>
            <a:r>
              <a:rPr lang="he-IL" sz="1400" dirty="0"/>
              <a:t>(להרחבה: </a:t>
            </a:r>
            <a:r>
              <a:rPr lang="he-IL" sz="1600" dirty="0">
                <a:hlinkClick r:id="rId3"/>
              </a:rPr>
              <a:t>לימודי יסוד</a:t>
            </a:r>
            <a:r>
              <a:rPr lang="he-IL" sz="1400" dirty="0"/>
              <a:t>)</a:t>
            </a:r>
          </a:p>
        </p:txBody>
      </p:sp>
    </p:spTree>
    <p:extLst>
      <p:ext uri="{BB962C8B-B14F-4D97-AF65-F5344CB8AC3E}">
        <p14:creationId xmlns:p14="http://schemas.microsoft.com/office/powerpoint/2010/main" val="915713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3200" b="1" dirty="0" smtClean="0"/>
              <a:t>קורסי חובה</a:t>
            </a:r>
            <a:endParaRPr lang="he-IL" sz="3200" b="1" dirty="0"/>
          </a:p>
        </p:txBody>
      </p:sp>
      <p:sp>
        <p:nvSpPr>
          <p:cNvPr id="3" name="מציין מיקום תוכן 2"/>
          <p:cNvSpPr>
            <a:spLocks noGrp="1"/>
          </p:cNvSpPr>
          <p:nvPr>
            <p:ph idx="1"/>
          </p:nvPr>
        </p:nvSpPr>
        <p:spPr>
          <a:xfrm>
            <a:off x="1143000" y="1635161"/>
            <a:ext cx="9872871" cy="4980791"/>
          </a:xfrm>
        </p:spPr>
        <p:txBody>
          <a:bodyPr>
            <a:normAutofit/>
          </a:bodyPr>
          <a:lstStyle/>
          <a:p>
            <a:pPr marL="45720" indent="0">
              <a:buNone/>
            </a:pPr>
            <a:r>
              <a:rPr lang="he-IL" dirty="0" smtClean="0"/>
              <a:t>בכל חטיבת לימודים – ב</a:t>
            </a:r>
            <a:r>
              <a:rPr lang="he-IL" b="1" dirty="0" smtClean="0"/>
              <a:t>קורסי חינוך </a:t>
            </a:r>
            <a:r>
              <a:rPr lang="he-IL" sz="1400" dirty="0" smtClean="0"/>
              <a:t>(חובה בכל התמחות)</a:t>
            </a:r>
            <a:r>
              <a:rPr lang="he-IL" dirty="0" smtClean="0"/>
              <a:t>, ב</a:t>
            </a:r>
            <a:r>
              <a:rPr lang="he-IL" b="1" dirty="0" smtClean="0"/>
              <a:t>התמחות ראשית </a:t>
            </a:r>
            <a:r>
              <a:rPr lang="he-IL" dirty="0" smtClean="0"/>
              <a:t>וב</a:t>
            </a:r>
            <a:r>
              <a:rPr lang="he-IL" b="1" dirty="0" smtClean="0"/>
              <a:t>התמחות משנית</a:t>
            </a:r>
            <a:r>
              <a:rPr lang="he-IL" dirty="0" smtClean="0"/>
              <a:t> – יש ללמוד קורסי חובה, כפי שמופיע במתווה הלימודים,</a:t>
            </a:r>
          </a:p>
          <a:p>
            <a:pPr marL="45720" indent="0">
              <a:buNone/>
            </a:pPr>
            <a:r>
              <a:rPr lang="he-IL" dirty="0" smtClean="0"/>
              <a:t>(להורדה – </a:t>
            </a:r>
            <a:r>
              <a:rPr lang="en-US" u="sng" dirty="0">
                <a:hlinkClick r:id="rId2"/>
              </a:rPr>
              <a:t>https://orot.ac.il/node/2255</a:t>
            </a:r>
            <a:r>
              <a:rPr lang="he-IL" dirty="0" smtClean="0"/>
              <a:t>)</a:t>
            </a:r>
            <a:endParaRPr lang="he-IL" dirty="0" smtClean="0"/>
          </a:p>
          <a:p>
            <a:pPr marL="45720" indent="0">
              <a:buNone/>
            </a:pPr>
            <a:r>
              <a:rPr lang="he-IL" dirty="0" smtClean="0"/>
              <a:t>ועוד קורסי בחירה (קורסים שאינם מופיעים במתווה הלימודים) כהשלמה ל-</a:t>
            </a:r>
            <a:r>
              <a:rPr lang="he-IL" b="1" dirty="0" smtClean="0"/>
              <a:t>26 ש"ש.</a:t>
            </a:r>
          </a:p>
          <a:p>
            <a:pPr marL="45720" indent="0">
              <a:buNone/>
            </a:pPr>
            <a:r>
              <a:rPr lang="he-IL" b="1" dirty="0" smtClean="0"/>
              <a:t>לדוגמא:</a:t>
            </a:r>
          </a:p>
          <a:p>
            <a:pPr marL="45720" indent="0">
              <a:buNone/>
            </a:pPr>
            <a:r>
              <a:rPr lang="he-IL" dirty="0" smtClean="0"/>
              <a:t>במתווה הלימודים למסלול על יסודי</a:t>
            </a:r>
          </a:p>
          <a:p>
            <a:pPr marL="45720" indent="0">
              <a:buNone/>
            </a:pPr>
            <a:r>
              <a:rPr lang="he-IL" dirty="0" smtClean="0"/>
              <a:t>בקורסי חינוך,</a:t>
            </a:r>
          </a:p>
          <a:p>
            <a:pPr marL="45720" indent="0">
              <a:buNone/>
            </a:pPr>
            <a:r>
              <a:rPr lang="he-IL" dirty="0" smtClean="0"/>
              <a:t>ישנם 13 קורסי חובה בהיקף 18 ש"ש</a:t>
            </a:r>
          </a:p>
          <a:p>
            <a:pPr marL="45720" indent="0">
              <a:buNone/>
            </a:pPr>
            <a:r>
              <a:rPr lang="he-IL" dirty="0" smtClean="0"/>
              <a:t>וכדי להשלים ל-26 ש"ש, יש ללמוד</a:t>
            </a:r>
          </a:p>
          <a:p>
            <a:pPr marL="45720" indent="0">
              <a:buNone/>
            </a:pPr>
            <a:r>
              <a:rPr lang="he-IL" dirty="0" smtClean="0"/>
              <a:t>עוד 8 ש"ש קורסי בחירה בחינוך</a:t>
            </a:r>
          </a:p>
        </p:txBody>
      </p:sp>
      <p:pic>
        <p:nvPicPr>
          <p:cNvPr id="5" name="תמונה 4"/>
          <p:cNvPicPr>
            <a:picLocks noChangeAspect="1"/>
          </p:cNvPicPr>
          <p:nvPr/>
        </p:nvPicPr>
        <p:blipFill>
          <a:blip r:embed="rId3"/>
          <a:stretch>
            <a:fillRect/>
          </a:stretch>
        </p:blipFill>
        <p:spPr>
          <a:xfrm>
            <a:off x="2893806" y="3229645"/>
            <a:ext cx="3814707" cy="3129348"/>
          </a:xfrm>
          <a:prstGeom prst="rect">
            <a:avLst/>
          </a:prstGeom>
        </p:spPr>
      </p:pic>
      <p:sp>
        <p:nvSpPr>
          <p:cNvPr id="6" name="סוגר מסולסל ימני 5"/>
          <p:cNvSpPr/>
          <p:nvPr/>
        </p:nvSpPr>
        <p:spPr>
          <a:xfrm>
            <a:off x="5959736" y="3786693"/>
            <a:ext cx="748777" cy="2173044"/>
          </a:xfrm>
          <a:prstGeom prst="rightBrace">
            <a:avLst>
              <a:gd name="adj1" fmla="val 47124"/>
              <a:gd name="adj2" fmla="val 56436"/>
            </a:avLst>
          </a:prstGeom>
          <a:ln w="28575"/>
        </p:spPr>
        <p:style>
          <a:lnRef idx="1">
            <a:schemeClr val="accent1"/>
          </a:lnRef>
          <a:fillRef idx="0">
            <a:schemeClr val="accent1"/>
          </a:fillRef>
          <a:effectRef idx="0">
            <a:schemeClr val="accent1"/>
          </a:effectRef>
          <a:fontRef idx="minor">
            <a:schemeClr val="tx1"/>
          </a:fontRef>
        </p:style>
        <p:txBody>
          <a:bodyPr rtlCol="1" anchor="ctr"/>
          <a:lstStyle/>
          <a:p>
            <a:pPr algn="ctr"/>
            <a:endParaRPr lang="he-IL"/>
          </a:p>
        </p:txBody>
      </p:sp>
      <p:cxnSp>
        <p:nvCxnSpPr>
          <p:cNvPr id="8" name="מחבר חץ ישר 7"/>
          <p:cNvCxnSpPr/>
          <p:nvPr/>
        </p:nvCxnSpPr>
        <p:spPr>
          <a:xfrm flipH="1">
            <a:off x="5959736" y="5959737"/>
            <a:ext cx="1344707" cy="1401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801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3200" b="1" dirty="0" smtClean="0"/>
              <a:t>קורסי בחירה</a:t>
            </a:r>
            <a:endParaRPr lang="he-IL" sz="3200" b="1" dirty="0"/>
          </a:p>
        </p:txBody>
      </p:sp>
      <p:sp>
        <p:nvSpPr>
          <p:cNvPr id="4" name="מציין מיקום תוכן 3"/>
          <p:cNvSpPr txBox="1">
            <a:spLocks noGrp="1"/>
          </p:cNvSpPr>
          <p:nvPr>
            <p:ph idx="1"/>
          </p:nvPr>
        </p:nvSpPr>
        <p:spPr>
          <a:xfrm>
            <a:off x="1142999" y="1788459"/>
            <a:ext cx="9875521" cy="4396075"/>
          </a:xfrm>
          <a:prstGeom prst="rect">
            <a:avLst/>
          </a:prstGeom>
          <a:noFill/>
        </p:spPr>
        <p:txBody>
          <a:bodyPr wrap="square" rtlCol="1">
            <a:spAutoFit/>
          </a:bodyPr>
          <a:lstStyle/>
          <a:p>
            <a:pPr marL="45720" indent="0">
              <a:buNone/>
            </a:pPr>
            <a:r>
              <a:rPr lang="he-IL" dirty="0" smtClean="0"/>
              <a:t>קורסי הבחירה </a:t>
            </a:r>
            <a:r>
              <a:rPr lang="he-IL" b="1" dirty="0" smtClean="0"/>
              <a:t>אינם</a:t>
            </a:r>
            <a:r>
              <a:rPr lang="he-IL" dirty="0" smtClean="0"/>
              <a:t> מופיעים במתווה הלימודים, אלא הם מופיעים יחד עם קורסי החובה ב</a:t>
            </a:r>
            <a:r>
              <a:rPr lang="he-IL" b="1" dirty="0" smtClean="0"/>
              <a:t>מערכת השיעורים </a:t>
            </a:r>
            <a:r>
              <a:rPr lang="he-IL" dirty="0" smtClean="0"/>
              <a:t>(יבואר בהמשך), ובסוגריים כתוב הסיווג שלהם. </a:t>
            </a:r>
            <a:r>
              <a:rPr lang="he-IL" b="1" dirty="0" smtClean="0"/>
              <a:t>לדוגמא:</a:t>
            </a:r>
          </a:p>
          <a:p>
            <a:pPr marL="45720" indent="0">
              <a:buNone/>
            </a:pPr>
            <a:r>
              <a:rPr lang="he-IL" dirty="0" smtClean="0"/>
              <a:t>אינטליגנציה רגשית (חינוך)</a:t>
            </a:r>
          </a:p>
          <a:p>
            <a:pPr marL="45720" indent="0">
              <a:buNone/>
            </a:pPr>
            <a:r>
              <a:rPr lang="he-IL" dirty="0" smtClean="0"/>
              <a:t>תורת הריאיון (חינוך)</a:t>
            </a:r>
          </a:p>
          <a:p>
            <a:pPr marL="45720" indent="0">
              <a:buNone/>
            </a:pPr>
            <a:r>
              <a:rPr lang="he-IL" dirty="0" smtClean="0"/>
              <a:t>מדע והלכה (תושבע"פ)</a:t>
            </a:r>
          </a:p>
          <a:p>
            <a:pPr marL="45720" indent="0">
              <a:buNone/>
            </a:pPr>
            <a:r>
              <a:rPr lang="he-IL" dirty="0" smtClean="0"/>
              <a:t>בנוסף, ייתכן כי קורס מסוים יכול להיחשב </a:t>
            </a:r>
            <a:r>
              <a:rPr lang="he-IL" b="1" dirty="0" smtClean="0"/>
              <a:t>באחת משתי התמחויות</a:t>
            </a:r>
            <a:r>
              <a:rPr lang="he-IL" dirty="0" smtClean="0"/>
              <a:t>, בהתאם לצורך. שתי האפשרויות תיכתבנה בסוגריים. </a:t>
            </a:r>
            <a:r>
              <a:rPr lang="he-IL" b="1" dirty="0" smtClean="0"/>
              <a:t>לדוגמא:</a:t>
            </a:r>
          </a:p>
          <a:p>
            <a:pPr marL="45720" indent="0">
              <a:buNone/>
            </a:pPr>
            <a:r>
              <a:rPr lang="he-IL" dirty="0" smtClean="0"/>
              <a:t>תורת המקדש (תנ"ך, תושבע"פ)</a:t>
            </a:r>
          </a:p>
          <a:p>
            <a:pPr marL="45720" indent="0">
              <a:buNone/>
            </a:pPr>
            <a:r>
              <a:rPr lang="he-IL" dirty="0" smtClean="0"/>
              <a:t>תקופת השופטים והמלוכה (תנ"ך, היסטוריה)</a:t>
            </a:r>
          </a:p>
          <a:p>
            <a:pPr marL="45720" indent="0">
              <a:buNone/>
            </a:pPr>
            <a:r>
              <a:rPr lang="he-IL" dirty="0" smtClean="0"/>
              <a:t>עיוני לשון בפרשני המקרא (לשון, תנ"ך)</a:t>
            </a:r>
            <a:endParaRPr lang="he-IL" dirty="0"/>
          </a:p>
        </p:txBody>
      </p:sp>
    </p:spTree>
    <p:extLst>
      <p:ext uri="{BB962C8B-B14F-4D97-AF65-F5344CB8AC3E}">
        <p14:creationId xmlns:p14="http://schemas.microsoft.com/office/powerpoint/2010/main" val="3086997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בסיס">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TC103457444[[fn=בסיס]]</Template>
  <TotalTime>3219</TotalTime>
  <Words>1515</Words>
  <Application>Microsoft Office PowerPoint</Application>
  <PresentationFormat>מסך רחב</PresentationFormat>
  <Paragraphs>163</Paragraphs>
  <Slides>16</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16</vt:i4>
      </vt:variant>
    </vt:vector>
  </HeadingPairs>
  <TitlesOfParts>
    <vt:vector size="20" baseType="lpstr">
      <vt:lpstr>Arial</vt:lpstr>
      <vt:lpstr>Corbel</vt:lpstr>
      <vt:lpstr>Gisha</vt:lpstr>
      <vt:lpstr>בסיס</vt:lpstr>
      <vt:lpstr>ברוכים הבאים! מכללת "אורות ישראל" קמפוס רחובות</vt:lpstr>
      <vt:lpstr>מה במצגת?</vt:lpstr>
      <vt:lpstr>הרשמה ותנאי קבלה</vt:lpstr>
      <vt:lpstr>לוחות זמנים</vt:lpstr>
      <vt:lpstr>מתווה הלימודים</vt:lpstr>
      <vt:lpstr>התמחויות בתואר</vt:lpstr>
      <vt:lpstr>כמה ש"ש צריך ללמוד?</vt:lpstr>
      <vt:lpstr>קורסי חובה</vt:lpstr>
      <vt:lpstr>קורסי בחירה</vt:lpstr>
      <vt:lpstr>מערכת השיעורים ושיבוץ לקורסים</vt:lpstr>
      <vt:lpstr>קורסים מתוקשבים</vt:lpstr>
      <vt:lpstr>עבודה מעשית</vt:lpstr>
      <vt:lpstr>כיצד ניתן לראות את ההתקדמות שלי בתואר?</vt:lpstr>
      <vt:lpstr>תשלומים ושכר לימוד</vt:lpstr>
      <vt:lpstr>בחינות וציונים</vt:lpstr>
      <vt:lpstr>הרב חנוך הרבסט וצוות התכנית מאחלים לכם הצלחה רבה!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ברוכים הבאים! מכללת "אורות ישראל" קמפוס רחובות</dc:title>
  <dc:creator>פרג אילון</dc:creator>
  <cp:lastModifiedBy>פרג אילון</cp:lastModifiedBy>
  <cp:revision>117</cp:revision>
  <cp:lastPrinted>2019-05-19T10:17:11Z</cp:lastPrinted>
  <dcterms:created xsi:type="dcterms:W3CDTF">2013-11-22T06:57:24Z</dcterms:created>
  <dcterms:modified xsi:type="dcterms:W3CDTF">2019-07-22T07:11:20Z</dcterms:modified>
</cp:coreProperties>
</file>